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8" r:id="rId2"/>
    <p:sldId id="306" r:id="rId3"/>
    <p:sldId id="291" r:id="rId4"/>
    <p:sldId id="309" r:id="rId5"/>
    <p:sldId id="310" r:id="rId6"/>
    <p:sldId id="292" r:id="rId7"/>
    <p:sldId id="295" r:id="rId8"/>
    <p:sldId id="296" r:id="rId9"/>
    <p:sldId id="312" r:id="rId10"/>
    <p:sldId id="311" r:id="rId11"/>
    <p:sldId id="313" r:id="rId12"/>
    <p:sldId id="314" r:id="rId13"/>
    <p:sldId id="298" r:id="rId14"/>
  </p:sldIdLst>
  <p:sldSz cx="9144000" cy="6858000" type="screen4x3"/>
  <p:notesSz cx="6735763" cy="9866313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134"/>
    <a:srgbClr val="06176F"/>
    <a:srgbClr val="3399FF"/>
    <a:srgbClr val="99CCFF"/>
    <a:srgbClr val="33CCFF"/>
    <a:srgbClr val="00CCFF"/>
    <a:srgbClr val="14227A"/>
    <a:srgbClr val="0E18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>
        <p:scale>
          <a:sx n="90" d="100"/>
          <a:sy n="90" d="100"/>
        </p:scale>
        <p:origin x="2214" y="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44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A4D9A5-65B1-4940-B4DB-5DDEED187ABF}" type="doc">
      <dgm:prSet loTypeId="urn:diagrams.loki3.com/VaryingWidth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EC063BB-DD9E-4137-BDAE-8D5345A0096D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Nghiên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cứu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luận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đề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xuất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giải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nâng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chất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lượng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nhằm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bước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đột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cung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cấp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nguồn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nhân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có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trình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độ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bối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cảnh</a:t>
          </a:r>
          <a:r>
            <a:rPr lang="en-US" sz="2600" dirty="0" smtClean="0">
              <a:solidFill>
                <a:schemeClr val="bg1"/>
              </a:solidFill>
            </a:rPr>
            <a:t> CMCN 4.0</a:t>
          </a:r>
          <a:endParaRPr lang="en-US" sz="2600" dirty="0">
            <a:solidFill>
              <a:schemeClr val="bg1"/>
            </a:solidFill>
          </a:endParaRPr>
        </a:p>
      </dgm:t>
    </dgm:pt>
    <dgm:pt modelId="{36917464-7775-4742-930E-4AE439F9124C}" type="parTrans" cxnId="{6A239939-00EE-4409-96C0-E105F1BEF305}">
      <dgm:prSet/>
      <dgm:spPr/>
      <dgm:t>
        <a:bodyPr/>
        <a:lstStyle/>
        <a:p>
          <a:endParaRPr lang="en-US"/>
        </a:p>
      </dgm:t>
    </dgm:pt>
    <dgm:pt modelId="{9556785F-947A-48AA-B176-8E32CD987946}" type="sibTrans" cxnId="{6A239939-00EE-4409-96C0-E105F1BEF305}">
      <dgm:prSet/>
      <dgm:spPr/>
      <dgm:t>
        <a:bodyPr/>
        <a:lstStyle/>
        <a:p>
          <a:endParaRPr lang="en-US"/>
        </a:p>
      </dgm:t>
    </dgm:pt>
    <dgm:pt modelId="{1441062B-1007-4B16-A7F9-26C2160893A4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Kỳ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vọng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sẽ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lập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diễn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giúp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bộ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mưu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của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đơn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vị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cứu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chuyên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cộng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đồng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doanh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luận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về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định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hướng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giải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quản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nguồn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nhân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ứng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công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Việt</a:t>
          </a:r>
          <a:r>
            <a:rPr lang="en-US" sz="2600" dirty="0" smtClean="0">
              <a:solidFill>
                <a:schemeClr val="bg1"/>
              </a:solidFill>
            </a:rPr>
            <a:t> Nam</a:t>
          </a:r>
          <a:endParaRPr lang="en-US" sz="2600" dirty="0">
            <a:solidFill>
              <a:schemeClr val="bg1"/>
            </a:solidFill>
          </a:endParaRPr>
        </a:p>
      </dgm:t>
    </dgm:pt>
    <dgm:pt modelId="{F42F586F-8A88-4A1D-A3E1-FBE7CC7CD38C}" type="parTrans" cxnId="{E71D0451-20D0-4B1A-AAC2-7E3FBBFB0AB4}">
      <dgm:prSet/>
      <dgm:spPr/>
      <dgm:t>
        <a:bodyPr/>
        <a:lstStyle/>
        <a:p>
          <a:endParaRPr lang="en-US"/>
        </a:p>
      </dgm:t>
    </dgm:pt>
    <dgm:pt modelId="{25E7A6BB-5CBC-4CF3-9438-E88A91105AF1}" type="sibTrans" cxnId="{E71D0451-20D0-4B1A-AAC2-7E3FBBFB0AB4}">
      <dgm:prSet/>
      <dgm:spPr/>
      <dgm:t>
        <a:bodyPr/>
        <a:lstStyle/>
        <a:p>
          <a:endParaRPr lang="en-US"/>
        </a:p>
      </dgm:t>
    </dgm:pt>
    <dgm:pt modelId="{0562E185-66F6-43CF-BB12-36D41BE825AC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lập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kênh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nối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học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đẳng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doanh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ngoài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nước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đến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tìm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hiểu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hợp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xây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dựng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đẳng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Việt</a:t>
          </a:r>
          <a:r>
            <a:rPr lang="en-US" sz="2600" dirty="0" smtClean="0">
              <a:solidFill>
                <a:schemeClr val="bg1"/>
              </a:solidFill>
            </a:rPr>
            <a:t> Nam</a:t>
          </a:r>
          <a:endParaRPr lang="en-US" sz="2600" dirty="0">
            <a:solidFill>
              <a:schemeClr val="bg1"/>
            </a:solidFill>
          </a:endParaRPr>
        </a:p>
      </dgm:t>
    </dgm:pt>
    <dgm:pt modelId="{318A8F9A-9A04-45DE-8484-E8512634CE32}" type="parTrans" cxnId="{05C23590-538E-4899-A0F6-DB548D825696}">
      <dgm:prSet/>
      <dgm:spPr/>
      <dgm:t>
        <a:bodyPr/>
        <a:lstStyle/>
        <a:p>
          <a:endParaRPr lang="en-US"/>
        </a:p>
      </dgm:t>
    </dgm:pt>
    <dgm:pt modelId="{9EADCB43-543C-40BA-9D72-397EA46A611E}" type="sibTrans" cxnId="{05C23590-538E-4899-A0F6-DB548D825696}">
      <dgm:prSet/>
      <dgm:spPr/>
      <dgm:t>
        <a:bodyPr/>
        <a:lstStyle/>
        <a:p>
          <a:endParaRPr lang="en-US"/>
        </a:p>
      </dgm:t>
    </dgm:pt>
    <dgm:pt modelId="{AE90054E-3806-4834-A5B9-D6B100C76A0D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người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dự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được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quan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thiết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tự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làm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của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thiết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 </a:t>
          </a:r>
          <a:r>
            <a:rPr lang="en-US" sz="2600" dirty="0" err="1" smtClean="0">
              <a:solidFill>
                <a:schemeClr val="bg1"/>
              </a:solidFill>
            </a:rPr>
            <a:t>công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nghệ</a:t>
          </a:r>
          <a:r>
            <a:rPr lang="en-US" sz="2600" dirty="0" smtClean="0">
              <a:solidFill>
                <a:schemeClr val="bg1"/>
              </a:solidFill>
            </a:rPr>
            <a:t> GDNN 4.0 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gian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hàng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triển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lãm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khu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khoa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học</a:t>
          </a:r>
          <a:endParaRPr lang="en-US" sz="2600" dirty="0">
            <a:solidFill>
              <a:schemeClr val="bg1"/>
            </a:solidFill>
          </a:endParaRPr>
        </a:p>
      </dgm:t>
    </dgm:pt>
    <dgm:pt modelId="{9FB25D38-4D51-4C82-A446-A92B6192689B}" type="parTrans" cxnId="{9D9D151F-6676-4597-A497-2AD878C783B7}">
      <dgm:prSet/>
      <dgm:spPr/>
      <dgm:t>
        <a:bodyPr/>
        <a:lstStyle/>
        <a:p>
          <a:endParaRPr lang="en-US"/>
        </a:p>
      </dgm:t>
    </dgm:pt>
    <dgm:pt modelId="{FFD20F24-7B65-4F1C-894B-F2AFD317BC1D}" type="sibTrans" cxnId="{9D9D151F-6676-4597-A497-2AD878C783B7}">
      <dgm:prSet/>
      <dgm:spPr/>
      <dgm:t>
        <a:bodyPr/>
        <a:lstStyle/>
        <a:p>
          <a:endParaRPr lang="en-US"/>
        </a:p>
      </dgm:t>
    </dgm:pt>
    <dgm:pt modelId="{B3E36D42-781A-4853-80DC-BAFBF51E6B55}" type="pres">
      <dgm:prSet presAssocID="{4AA4D9A5-65B1-4940-B4DB-5DDEED187ABF}" presName="Name0" presStyleCnt="0">
        <dgm:presLayoutVars>
          <dgm:resizeHandles/>
        </dgm:presLayoutVars>
      </dgm:prSet>
      <dgm:spPr/>
    </dgm:pt>
    <dgm:pt modelId="{BA396622-7629-4AD9-9333-96E6EE667226}" type="pres">
      <dgm:prSet presAssocID="{FEC063BB-DD9E-4137-BDAE-8D5345A0096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C87B7F-B21D-4CA6-88B5-6E5C0CDA1D4E}" type="pres">
      <dgm:prSet presAssocID="{9556785F-947A-48AA-B176-8E32CD987946}" presName="space" presStyleCnt="0"/>
      <dgm:spPr/>
    </dgm:pt>
    <dgm:pt modelId="{9EE3CFDC-CCF3-4374-94EB-057EF21F27A4}" type="pres">
      <dgm:prSet presAssocID="{1441062B-1007-4B16-A7F9-26C2160893A4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421314-678C-4ABC-8A0E-E9D357DC914D}" type="pres">
      <dgm:prSet presAssocID="{25E7A6BB-5CBC-4CF3-9438-E88A91105AF1}" presName="space" presStyleCnt="0"/>
      <dgm:spPr/>
    </dgm:pt>
    <dgm:pt modelId="{05B216E6-29DD-47EE-A3BF-3FF5CE6F1BCC}" type="pres">
      <dgm:prSet presAssocID="{0562E185-66F6-43CF-BB12-36D41BE825AC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84EECD-7114-491A-85DD-D9E69A9981B9}" type="pres">
      <dgm:prSet presAssocID="{9EADCB43-543C-40BA-9D72-397EA46A611E}" presName="space" presStyleCnt="0"/>
      <dgm:spPr/>
    </dgm:pt>
    <dgm:pt modelId="{A76F419F-F766-442B-AB8C-D612756B4517}" type="pres">
      <dgm:prSet presAssocID="{AE90054E-3806-4834-A5B9-D6B100C76A0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47297D-B367-4160-A602-59CA3EA73AB5}" type="presOf" srcId="{AE90054E-3806-4834-A5B9-D6B100C76A0D}" destId="{A76F419F-F766-442B-AB8C-D612756B4517}" srcOrd="0" destOrd="0" presId="urn:diagrams.loki3.com/VaryingWidthList"/>
    <dgm:cxn modelId="{9D9D151F-6676-4597-A497-2AD878C783B7}" srcId="{4AA4D9A5-65B1-4940-B4DB-5DDEED187ABF}" destId="{AE90054E-3806-4834-A5B9-D6B100C76A0D}" srcOrd="3" destOrd="0" parTransId="{9FB25D38-4D51-4C82-A446-A92B6192689B}" sibTransId="{FFD20F24-7B65-4F1C-894B-F2AFD317BC1D}"/>
    <dgm:cxn modelId="{5AA240A1-894E-476A-BD5C-75ECAE814CD8}" type="presOf" srcId="{4AA4D9A5-65B1-4940-B4DB-5DDEED187ABF}" destId="{B3E36D42-781A-4853-80DC-BAFBF51E6B55}" srcOrd="0" destOrd="0" presId="urn:diagrams.loki3.com/VaryingWidthList"/>
    <dgm:cxn modelId="{E71D0451-20D0-4B1A-AAC2-7E3FBBFB0AB4}" srcId="{4AA4D9A5-65B1-4940-B4DB-5DDEED187ABF}" destId="{1441062B-1007-4B16-A7F9-26C2160893A4}" srcOrd="1" destOrd="0" parTransId="{F42F586F-8A88-4A1D-A3E1-FBE7CC7CD38C}" sibTransId="{25E7A6BB-5CBC-4CF3-9438-E88A91105AF1}"/>
    <dgm:cxn modelId="{C1B889B9-1992-4CC2-B81B-7B9BA7298B14}" type="presOf" srcId="{0562E185-66F6-43CF-BB12-36D41BE825AC}" destId="{05B216E6-29DD-47EE-A3BF-3FF5CE6F1BCC}" srcOrd="0" destOrd="0" presId="urn:diagrams.loki3.com/VaryingWidthList"/>
    <dgm:cxn modelId="{05C23590-538E-4899-A0F6-DB548D825696}" srcId="{4AA4D9A5-65B1-4940-B4DB-5DDEED187ABF}" destId="{0562E185-66F6-43CF-BB12-36D41BE825AC}" srcOrd="2" destOrd="0" parTransId="{318A8F9A-9A04-45DE-8484-E8512634CE32}" sibTransId="{9EADCB43-543C-40BA-9D72-397EA46A611E}"/>
    <dgm:cxn modelId="{21A22BF7-831F-4B57-9AFB-41418AF956B8}" type="presOf" srcId="{FEC063BB-DD9E-4137-BDAE-8D5345A0096D}" destId="{BA396622-7629-4AD9-9333-96E6EE667226}" srcOrd="0" destOrd="0" presId="urn:diagrams.loki3.com/VaryingWidthList"/>
    <dgm:cxn modelId="{6A239939-00EE-4409-96C0-E105F1BEF305}" srcId="{4AA4D9A5-65B1-4940-B4DB-5DDEED187ABF}" destId="{FEC063BB-DD9E-4137-BDAE-8D5345A0096D}" srcOrd="0" destOrd="0" parTransId="{36917464-7775-4742-930E-4AE439F9124C}" sibTransId="{9556785F-947A-48AA-B176-8E32CD987946}"/>
    <dgm:cxn modelId="{5958EC27-8A0B-4AB9-80FA-4F9D8B38B87F}" type="presOf" srcId="{1441062B-1007-4B16-A7F9-26C2160893A4}" destId="{9EE3CFDC-CCF3-4374-94EB-057EF21F27A4}" srcOrd="0" destOrd="0" presId="urn:diagrams.loki3.com/VaryingWidthList"/>
    <dgm:cxn modelId="{FBF1F6C7-2425-43EF-B999-43A728E97594}" type="presParOf" srcId="{B3E36D42-781A-4853-80DC-BAFBF51E6B55}" destId="{BA396622-7629-4AD9-9333-96E6EE667226}" srcOrd="0" destOrd="0" presId="urn:diagrams.loki3.com/VaryingWidthList"/>
    <dgm:cxn modelId="{885DC01F-B0F0-4B3F-8560-C186BD66A0F5}" type="presParOf" srcId="{B3E36D42-781A-4853-80DC-BAFBF51E6B55}" destId="{DDC87B7F-B21D-4CA6-88B5-6E5C0CDA1D4E}" srcOrd="1" destOrd="0" presId="urn:diagrams.loki3.com/VaryingWidthList"/>
    <dgm:cxn modelId="{F8A4BBE2-9E8C-43E5-A8B2-7E3F1A285355}" type="presParOf" srcId="{B3E36D42-781A-4853-80DC-BAFBF51E6B55}" destId="{9EE3CFDC-CCF3-4374-94EB-057EF21F27A4}" srcOrd="2" destOrd="0" presId="urn:diagrams.loki3.com/VaryingWidthList"/>
    <dgm:cxn modelId="{6289255A-6B7E-4FD9-B6A0-AF9BE22CC97F}" type="presParOf" srcId="{B3E36D42-781A-4853-80DC-BAFBF51E6B55}" destId="{7F421314-678C-4ABC-8A0E-E9D357DC914D}" srcOrd="3" destOrd="0" presId="urn:diagrams.loki3.com/VaryingWidthList"/>
    <dgm:cxn modelId="{E56FC5BE-F8A3-41BE-BF15-0AD8BFCA1463}" type="presParOf" srcId="{B3E36D42-781A-4853-80DC-BAFBF51E6B55}" destId="{05B216E6-29DD-47EE-A3BF-3FF5CE6F1BCC}" srcOrd="4" destOrd="0" presId="urn:diagrams.loki3.com/VaryingWidthList"/>
    <dgm:cxn modelId="{27D3A689-BED4-4570-BD31-A64BBC34AFE1}" type="presParOf" srcId="{B3E36D42-781A-4853-80DC-BAFBF51E6B55}" destId="{B884EECD-7114-491A-85DD-D9E69A9981B9}" srcOrd="5" destOrd="0" presId="urn:diagrams.loki3.com/VaryingWidthList"/>
    <dgm:cxn modelId="{07CB5C02-7F96-4765-B97F-34665E7440B0}" type="presParOf" srcId="{B3E36D42-781A-4853-80DC-BAFBF51E6B55}" destId="{A76F419F-F766-442B-AB8C-D612756B4517}" srcOrd="6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55180C-836A-4413-9FC4-E63B712A3FD8}" type="doc">
      <dgm:prSet loTypeId="urn:microsoft.com/office/officeart/2008/layout/VerticalCurvedList" loCatId="list" qsTypeId="urn:microsoft.com/office/officeart/2005/8/quickstyle/3d4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C8B219B3-53BB-45BF-84DE-0B1FF7B5903C}">
      <dgm:prSet phldrT="[Text]"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Phát triển mô hình quản trị Nhà trường thông minh tại Việt Nam: cơ hội và thách thức</a:t>
          </a:r>
          <a:endParaRPr lang="en-US" sz="2000" dirty="0">
            <a:solidFill>
              <a:srgbClr val="FFC000"/>
            </a:solidFill>
          </a:endParaRPr>
        </a:p>
      </dgm:t>
    </dgm:pt>
    <dgm:pt modelId="{A754E79A-9D00-4FBD-88F6-D9D344EED779}" type="parTrans" cxnId="{4D46BDB3-6801-4AFB-9EC8-7D8F29A89636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BE875DE9-2022-400F-AD40-9AFA837FBFEA}" type="sibTrans" cxnId="{4D46BDB3-6801-4AFB-9EC8-7D8F29A89636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8CDB382-14C8-42C3-B0A6-D9CA06105ABD}">
      <dgm:prSet phldrT="[Text]"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Xây dựng mô hình khởi nghiệp, tư duy sáng tạo trong Nhà trường thông minh</a:t>
          </a:r>
          <a:endParaRPr lang="en-US" sz="2000" dirty="0">
            <a:solidFill>
              <a:srgbClr val="FFC000"/>
            </a:solidFill>
          </a:endParaRPr>
        </a:p>
      </dgm:t>
    </dgm:pt>
    <dgm:pt modelId="{06D4DD4D-1ECD-4978-B778-AF19116576A7}" type="parTrans" cxnId="{8A0D0831-6B0E-4A57-814F-D870FFFCF4D2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ED0413DB-51F7-4BCB-819B-43B4BB32BFE8}" type="sibTrans" cxnId="{8A0D0831-6B0E-4A57-814F-D870FFFCF4D2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0A0DF6A-E032-4FA3-B21D-CB91C2178C2D}">
      <dgm:prSet phldrT="[Text]"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Giải pháp ứng dụng những thành tựu cuộc Cách mạng công nghiệp 4.0 trong đào tạo trong Nhà trường thông minh</a:t>
          </a:r>
          <a:endParaRPr lang="en-US" sz="2000" dirty="0">
            <a:solidFill>
              <a:srgbClr val="FFC000"/>
            </a:solidFill>
          </a:endParaRPr>
        </a:p>
      </dgm:t>
    </dgm:pt>
    <dgm:pt modelId="{93E2C579-402B-495E-B6B5-C66C62E050B5}" type="parTrans" cxnId="{7A374CFA-6018-4DFF-AA2D-7A65080D388C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B1DE7CDE-07C3-4D83-845C-A28E525E78C6}" type="sibTrans" cxnId="{7A374CFA-6018-4DFF-AA2D-7A65080D388C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5B715FB3-2EFD-432B-BE8C-7D4A372724A1}">
      <dgm:prSet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Ứng dụng Công nghệ thông tin trong quản trị Nhà trường thông minh trong bối cảnh </a:t>
          </a:r>
          <a:r>
            <a:rPr lang="en-US" sz="2000" dirty="0" smtClean="0">
              <a:solidFill>
                <a:srgbClr val="FFC000"/>
              </a:solidFill>
            </a:rPr>
            <a:t>CMCN </a:t>
          </a:r>
          <a:r>
            <a:rPr lang="vi-VN" sz="2000" dirty="0" smtClean="0">
              <a:solidFill>
                <a:srgbClr val="FFC000"/>
              </a:solidFill>
            </a:rPr>
            <a:t>4.0</a:t>
          </a:r>
          <a:endParaRPr lang="en-US" sz="2000" dirty="0">
            <a:solidFill>
              <a:srgbClr val="FFC000"/>
            </a:solidFill>
          </a:endParaRPr>
        </a:p>
      </dgm:t>
    </dgm:pt>
    <dgm:pt modelId="{8E553FFB-CD41-4384-8A9E-F7E07289C171}" type="parTrans" cxnId="{AF4894AB-81DE-4D50-A30A-7D35D51451DD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88842721-048E-4D49-AEE4-6895F8BEEF61}" type="sibTrans" cxnId="{AF4894AB-81DE-4D50-A30A-7D35D51451DD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1E8FD008-172F-46E9-8466-1814AB3F8325}">
      <dgm:prSet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Giải pháp quản lý hoạt động đào tạo trong Nhà trường thông minh</a:t>
          </a:r>
          <a:endParaRPr lang="en-US" sz="2000" dirty="0">
            <a:solidFill>
              <a:srgbClr val="FFC000"/>
            </a:solidFill>
          </a:endParaRPr>
        </a:p>
      </dgm:t>
    </dgm:pt>
    <dgm:pt modelId="{F682E80C-841C-4CE6-BA21-92BEB62D9481}" type="parTrans" cxnId="{27E236E3-775E-462B-A34E-06D5C0293515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8C59CE27-EBBC-484C-B6B2-AC226E2340EA}" type="sibTrans" cxnId="{27E236E3-775E-462B-A34E-06D5C0293515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57E5B8E-31E8-4192-87C3-EA18322A6A6B}">
      <dgm:prSet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Nâng cao năng lực và chất lượng của đội ngũ </a:t>
          </a:r>
          <a:r>
            <a:rPr lang="en-US" sz="2000" dirty="0" smtClean="0">
              <a:solidFill>
                <a:srgbClr val="FFC000"/>
              </a:solidFill>
            </a:rPr>
            <a:t>GV</a:t>
          </a:r>
          <a:r>
            <a:rPr lang="vi-VN" sz="2000" dirty="0" smtClean="0">
              <a:solidFill>
                <a:srgbClr val="FFC000"/>
              </a:solidFill>
            </a:rPr>
            <a:t>, </a:t>
          </a:r>
          <a:r>
            <a:rPr lang="en-US" sz="2000" dirty="0" smtClean="0">
              <a:solidFill>
                <a:srgbClr val="FFC000"/>
              </a:solidFill>
            </a:rPr>
            <a:t>CBQL GDNN </a:t>
          </a:r>
          <a:r>
            <a:rPr lang="vi-VN" sz="2000" dirty="0" smtClean="0">
              <a:solidFill>
                <a:srgbClr val="FFC000"/>
              </a:solidFill>
            </a:rPr>
            <a:t>trong mô hình Nhà trường thông minh tại Việt Nam</a:t>
          </a:r>
          <a:endParaRPr lang="en-US" sz="2000" dirty="0">
            <a:solidFill>
              <a:srgbClr val="FFC000"/>
            </a:solidFill>
          </a:endParaRPr>
        </a:p>
      </dgm:t>
    </dgm:pt>
    <dgm:pt modelId="{A9E7B638-36D1-4805-A4D2-1B12CA630D98}" type="parTrans" cxnId="{E7B64DD9-9963-4C04-BD9B-8400FD472C8A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6529D43-6EE1-4316-8721-0C44CBF01688}" type="sibTrans" cxnId="{E7B64DD9-9963-4C04-BD9B-8400FD472C8A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DB8FADC7-BC21-4DFB-8256-88434CD25640}">
      <dgm:prSet custT="1"/>
      <dgm:spPr/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Phát triển gắn kết doanh nghiệp trong Thành phố thông minh phù hợp với mô hình Nhà trường thông minh và bối cảnh </a:t>
          </a:r>
          <a:r>
            <a:rPr lang="en-US" sz="2000" dirty="0" smtClean="0">
              <a:solidFill>
                <a:srgbClr val="FFC000"/>
              </a:solidFill>
            </a:rPr>
            <a:t>CMCN</a:t>
          </a:r>
          <a:r>
            <a:rPr lang="vi-VN" sz="2000" dirty="0" smtClean="0">
              <a:solidFill>
                <a:srgbClr val="FFC000"/>
              </a:solidFill>
            </a:rPr>
            <a:t> 4.0</a:t>
          </a:r>
          <a:endParaRPr lang="en-US" sz="2000" dirty="0">
            <a:solidFill>
              <a:srgbClr val="FFC000"/>
            </a:solidFill>
          </a:endParaRPr>
        </a:p>
      </dgm:t>
    </dgm:pt>
    <dgm:pt modelId="{6DFC5E78-65BD-4B3E-A299-29441550FA89}" type="parTrans" cxnId="{5A15F903-863B-4C00-97C3-F44F26D4B20E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2E0873FD-E4A4-44F6-A70D-B84D58A07A62}" type="sibTrans" cxnId="{5A15F903-863B-4C00-97C3-F44F26D4B20E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61FFDD41-B4A5-4447-B07E-A4EE28DD8683}" type="pres">
      <dgm:prSet presAssocID="{E555180C-836A-4413-9FC4-E63B712A3FD8}" presName="Name0" presStyleCnt="0">
        <dgm:presLayoutVars>
          <dgm:chMax val="7"/>
          <dgm:chPref val="7"/>
          <dgm:dir/>
        </dgm:presLayoutVars>
      </dgm:prSet>
      <dgm:spPr/>
    </dgm:pt>
    <dgm:pt modelId="{A012D7DA-D37F-4A5E-A25F-0F0645AEC030}" type="pres">
      <dgm:prSet presAssocID="{E555180C-836A-4413-9FC4-E63B712A3FD8}" presName="Name1" presStyleCnt="0"/>
      <dgm:spPr/>
    </dgm:pt>
    <dgm:pt modelId="{681F5EF2-60B3-48B0-A1F8-D425F95EEE3E}" type="pres">
      <dgm:prSet presAssocID="{E555180C-836A-4413-9FC4-E63B712A3FD8}" presName="cycle" presStyleCnt="0"/>
      <dgm:spPr/>
    </dgm:pt>
    <dgm:pt modelId="{7A64C2CE-9A30-4592-B38E-3D3C54727475}" type="pres">
      <dgm:prSet presAssocID="{E555180C-836A-4413-9FC4-E63B712A3FD8}" presName="srcNode" presStyleLbl="node1" presStyleIdx="0" presStyleCnt="7"/>
      <dgm:spPr/>
    </dgm:pt>
    <dgm:pt modelId="{AF757321-1E9E-4BE7-A697-08800042F221}" type="pres">
      <dgm:prSet presAssocID="{E555180C-836A-4413-9FC4-E63B712A3FD8}" presName="conn" presStyleLbl="parChTrans1D2" presStyleIdx="0" presStyleCnt="1"/>
      <dgm:spPr/>
    </dgm:pt>
    <dgm:pt modelId="{1556C7A2-3CC0-459B-AD3B-E9EC3D8E9D47}" type="pres">
      <dgm:prSet presAssocID="{E555180C-836A-4413-9FC4-E63B712A3FD8}" presName="extraNode" presStyleLbl="node1" presStyleIdx="0" presStyleCnt="7"/>
      <dgm:spPr/>
    </dgm:pt>
    <dgm:pt modelId="{956C0D65-C25C-474F-A3F4-3D555C3DA1D8}" type="pres">
      <dgm:prSet presAssocID="{E555180C-836A-4413-9FC4-E63B712A3FD8}" presName="dstNode" presStyleLbl="node1" presStyleIdx="0" presStyleCnt="7"/>
      <dgm:spPr/>
    </dgm:pt>
    <dgm:pt modelId="{718B919C-6047-4E49-9A54-9925233F571C}" type="pres">
      <dgm:prSet presAssocID="{C8B219B3-53BB-45BF-84DE-0B1FF7B5903C}" presName="text_1" presStyleLbl="node1" presStyleIdx="0" presStyleCnt="7" custScaleY="134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6EA42-5722-4048-8FB3-C031857DF941}" type="pres">
      <dgm:prSet presAssocID="{C8B219B3-53BB-45BF-84DE-0B1FF7B5903C}" presName="accent_1" presStyleCnt="0"/>
      <dgm:spPr/>
    </dgm:pt>
    <dgm:pt modelId="{2FB119D0-61EF-4D8D-8EE5-8A7530CB6C00}" type="pres">
      <dgm:prSet presAssocID="{C8B219B3-53BB-45BF-84DE-0B1FF7B5903C}" presName="accentRepeatNode" presStyleLbl="solidFgAcc1" presStyleIdx="0" presStyleCnt="7"/>
      <dgm:spPr/>
    </dgm:pt>
    <dgm:pt modelId="{7E4E7929-4FC6-475A-B5ED-17B6705EF8F2}" type="pres">
      <dgm:prSet presAssocID="{5B715FB3-2EFD-432B-BE8C-7D4A372724A1}" presName="text_2" presStyleLbl="node1" presStyleIdx="1" presStyleCnt="7" custScaleY="140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CDD044-1A51-43CB-B0B9-3F25000EF95D}" type="pres">
      <dgm:prSet presAssocID="{5B715FB3-2EFD-432B-BE8C-7D4A372724A1}" presName="accent_2" presStyleCnt="0"/>
      <dgm:spPr/>
    </dgm:pt>
    <dgm:pt modelId="{CF96D2D6-6B96-4A41-8C1F-DAE69A3F27AE}" type="pres">
      <dgm:prSet presAssocID="{5B715FB3-2EFD-432B-BE8C-7D4A372724A1}" presName="accentRepeatNode" presStyleLbl="solidFgAcc1" presStyleIdx="1" presStyleCnt="7"/>
      <dgm:spPr>
        <a:solidFill>
          <a:schemeClr val="tx1">
            <a:lumMod val="50000"/>
          </a:schemeClr>
        </a:solidFill>
      </dgm:spPr>
    </dgm:pt>
    <dgm:pt modelId="{2BD246A6-F1F6-4954-A448-44DE2058A0EB}" type="pres">
      <dgm:prSet presAssocID="{1E8FD008-172F-46E9-8466-1814AB3F8325}" presName="text_3" presStyleLbl="node1" presStyleIdx="2" presStyleCnt="7" custScaleY="1191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7F3A95-C7CE-4AC1-BDD3-538CD00A7238}" type="pres">
      <dgm:prSet presAssocID="{1E8FD008-172F-46E9-8466-1814AB3F8325}" presName="accent_3" presStyleCnt="0"/>
      <dgm:spPr/>
    </dgm:pt>
    <dgm:pt modelId="{3532D508-3FA9-414B-A352-A1EF9D1275BD}" type="pres">
      <dgm:prSet presAssocID="{1E8FD008-172F-46E9-8466-1814AB3F8325}" presName="accentRepeatNode" presStyleLbl="solidFgAcc1" presStyleIdx="2" presStyleCnt="7"/>
      <dgm:spPr>
        <a:solidFill>
          <a:srgbClr val="C00000"/>
        </a:solidFill>
      </dgm:spPr>
    </dgm:pt>
    <dgm:pt modelId="{4A546470-BAEA-4287-AE02-1BF0F0650BB0}" type="pres">
      <dgm:prSet presAssocID="{A57E5B8E-31E8-4192-87C3-EA18322A6A6B}" presName="text_4" presStyleLbl="node1" presStyleIdx="3" presStyleCnt="7" custScaleY="125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C3ED4-5630-41BE-A844-662E1834C9A5}" type="pres">
      <dgm:prSet presAssocID="{A57E5B8E-31E8-4192-87C3-EA18322A6A6B}" presName="accent_4" presStyleCnt="0"/>
      <dgm:spPr/>
    </dgm:pt>
    <dgm:pt modelId="{B2D5173C-FB06-41DA-ACE2-9484308441BC}" type="pres">
      <dgm:prSet presAssocID="{A57E5B8E-31E8-4192-87C3-EA18322A6A6B}" presName="accentRepeatNode" presStyleLbl="solidFgAcc1" presStyleIdx="3" presStyleCnt="7"/>
      <dgm:spPr>
        <a:solidFill>
          <a:srgbClr val="FFC000"/>
        </a:solidFill>
      </dgm:spPr>
    </dgm:pt>
    <dgm:pt modelId="{4F1897E3-AB11-4B22-A1E0-AC6C10F408B9}" type="pres">
      <dgm:prSet presAssocID="{DB8FADC7-BC21-4DFB-8256-88434CD25640}" presName="text_5" presStyleLbl="node1" presStyleIdx="4" presStyleCnt="7" custScaleY="1316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518AF2-2E5E-4AE4-A0E3-CC39CBC8A6AD}" type="pres">
      <dgm:prSet presAssocID="{DB8FADC7-BC21-4DFB-8256-88434CD25640}" presName="accent_5" presStyleCnt="0"/>
      <dgm:spPr/>
    </dgm:pt>
    <dgm:pt modelId="{9D31E2C2-04B4-4933-81CE-38C2B20C0C96}" type="pres">
      <dgm:prSet presAssocID="{DB8FADC7-BC21-4DFB-8256-88434CD25640}" presName="accentRepeatNode" presStyleLbl="solidFgAcc1" presStyleIdx="4" presStyleCnt="7"/>
      <dgm:spPr>
        <a:solidFill>
          <a:srgbClr val="92D050"/>
        </a:solidFill>
      </dgm:spPr>
    </dgm:pt>
    <dgm:pt modelId="{DDE2C18E-F1AE-438F-9E57-51889E86C103}" type="pres">
      <dgm:prSet presAssocID="{A8CDB382-14C8-42C3-B0A6-D9CA06105ABD}" presName="text_6" presStyleLbl="node1" presStyleIdx="5" presStyleCnt="7" custScaleY="1380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EA7B15-127D-40A9-BCC5-098A26B52448}" type="pres">
      <dgm:prSet presAssocID="{A8CDB382-14C8-42C3-B0A6-D9CA06105ABD}" presName="accent_6" presStyleCnt="0"/>
      <dgm:spPr/>
    </dgm:pt>
    <dgm:pt modelId="{CB04DBF9-684B-4239-8724-59D38CB0865C}" type="pres">
      <dgm:prSet presAssocID="{A8CDB382-14C8-42C3-B0A6-D9CA06105ABD}" presName="accentRepeatNode" presStyleLbl="solidFgAcc1" presStyleIdx="5" presStyleCnt="7"/>
      <dgm:spPr>
        <a:solidFill>
          <a:srgbClr val="7030A0"/>
        </a:solidFill>
      </dgm:spPr>
    </dgm:pt>
    <dgm:pt modelId="{C272FBAC-E29C-4E22-80AE-9197E426EAD8}" type="pres">
      <dgm:prSet presAssocID="{A0A0DF6A-E032-4FA3-B21D-CB91C2178C2D}" presName="text_7" presStyleLbl="node1" presStyleIdx="6" presStyleCnt="7" custScaleY="1063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91B73-6B06-405E-B906-D242A90A4EA6}" type="pres">
      <dgm:prSet presAssocID="{A0A0DF6A-E032-4FA3-B21D-CB91C2178C2D}" presName="accent_7" presStyleCnt="0"/>
      <dgm:spPr/>
    </dgm:pt>
    <dgm:pt modelId="{4D9E3F81-0C08-4233-A545-81500654B5C3}" type="pres">
      <dgm:prSet presAssocID="{A0A0DF6A-E032-4FA3-B21D-CB91C2178C2D}" presName="accentRepeatNode" presStyleLbl="solidFgAcc1" presStyleIdx="6" presStyleCnt="7"/>
      <dgm:spPr>
        <a:solidFill>
          <a:srgbClr val="002060"/>
        </a:solidFill>
      </dgm:spPr>
    </dgm:pt>
  </dgm:ptLst>
  <dgm:cxnLst>
    <dgm:cxn modelId="{FDA82581-8D0B-45A6-8D83-2D98BBC7629D}" type="presOf" srcId="{C8B219B3-53BB-45BF-84DE-0B1FF7B5903C}" destId="{718B919C-6047-4E49-9A54-9925233F571C}" srcOrd="0" destOrd="0" presId="urn:microsoft.com/office/officeart/2008/layout/VerticalCurvedList"/>
    <dgm:cxn modelId="{AF4894AB-81DE-4D50-A30A-7D35D51451DD}" srcId="{E555180C-836A-4413-9FC4-E63B712A3FD8}" destId="{5B715FB3-2EFD-432B-BE8C-7D4A372724A1}" srcOrd="1" destOrd="0" parTransId="{8E553FFB-CD41-4384-8A9E-F7E07289C171}" sibTransId="{88842721-048E-4D49-AEE4-6895F8BEEF61}"/>
    <dgm:cxn modelId="{E7B64DD9-9963-4C04-BD9B-8400FD472C8A}" srcId="{E555180C-836A-4413-9FC4-E63B712A3FD8}" destId="{A57E5B8E-31E8-4192-87C3-EA18322A6A6B}" srcOrd="3" destOrd="0" parTransId="{A9E7B638-36D1-4805-A4D2-1B12CA630D98}" sibTransId="{A6529D43-6EE1-4316-8721-0C44CBF01688}"/>
    <dgm:cxn modelId="{5CCB4342-714E-4542-BD3E-55D1483BB5E9}" type="presOf" srcId="{1E8FD008-172F-46E9-8466-1814AB3F8325}" destId="{2BD246A6-F1F6-4954-A448-44DE2058A0EB}" srcOrd="0" destOrd="0" presId="urn:microsoft.com/office/officeart/2008/layout/VerticalCurvedList"/>
    <dgm:cxn modelId="{5A15F903-863B-4C00-97C3-F44F26D4B20E}" srcId="{E555180C-836A-4413-9FC4-E63B712A3FD8}" destId="{DB8FADC7-BC21-4DFB-8256-88434CD25640}" srcOrd="4" destOrd="0" parTransId="{6DFC5E78-65BD-4B3E-A299-29441550FA89}" sibTransId="{2E0873FD-E4A4-44F6-A70D-B84D58A07A62}"/>
    <dgm:cxn modelId="{27E236E3-775E-462B-A34E-06D5C0293515}" srcId="{E555180C-836A-4413-9FC4-E63B712A3FD8}" destId="{1E8FD008-172F-46E9-8466-1814AB3F8325}" srcOrd="2" destOrd="0" parTransId="{F682E80C-841C-4CE6-BA21-92BEB62D9481}" sibTransId="{8C59CE27-EBBC-484C-B6B2-AC226E2340EA}"/>
    <dgm:cxn modelId="{5DEADD72-D6AA-4E43-B364-0A9F8D25A501}" type="presOf" srcId="{5B715FB3-2EFD-432B-BE8C-7D4A372724A1}" destId="{7E4E7929-4FC6-475A-B5ED-17B6705EF8F2}" srcOrd="0" destOrd="0" presId="urn:microsoft.com/office/officeart/2008/layout/VerticalCurvedList"/>
    <dgm:cxn modelId="{3C9CB5E6-BF37-4C35-919F-A1BD43ACD733}" type="presOf" srcId="{A0A0DF6A-E032-4FA3-B21D-CB91C2178C2D}" destId="{C272FBAC-E29C-4E22-80AE-9197E426EAD8}" srcOrd="0" destOrd="0" presId="urn:microsoft.com/office/officeart/2008/layout/VerticalCurvedList"/>
    <dgm:cxn modelId="{7A374CFA-6018-4DFF-AA2D-7A65080D388C}" srcId="{E555180C-836A-4413-9FC4-E63B712A3FD8}" destId="{A0A0DF6A-E032-4FA3-B21D-CB91C2178C2D}" srcOrd="6" destOrd="0" parTransId="{93E2C579-402B-495E-B6B5-C66C62E050B5}" sibTransId="{B1DE7CDE-07C3-4D83-845C-A28E525E78C6}"/>
    <dgm:cxn modelId="{9EEC53A0-E7F0-4625-82F2-688A32AC6E29}" type="presOf" srcId="{A57E5B8E-31E8-4192-87C3-EA18322A6A6B}" destId="{4A546470-BAEA-4287-AE02-1BF0F0650BB0}" srcOrd="0" destOrd="0" presId="urn:microsoft.com/office/officeart/2008/layout/VerticalCurvedList"/>
    <dgm:cxn modelId="{377C7535-2097-4A21-AE76-4E3B4F7739B5}" type="presOf" srcId="{BE875DE9-2022-400F-AD40-9AFA837FBFEA}" destId="{AF757321-1E9E-4BE7-A697-08800042F221}" srcOrd="0" destOrd="0" presId="urn:microsoft.com/office/officeart/2008/layout/VerticalCurvedList"/>
    <dgm:cxn modelId="{AEFABD2D-136E-4FC2-9097-8206A1BFE36F}" type="presOf" srcId="{A8CDB382-14C8-42C3-B0A6-D9CA06105ABD}" destId="{DDE2C18E-F1AE-438F-9E57-51889E86C103}" srcOrd="0" destOrd="0" presId="urn:microsoft.com/office/officeart/2008/layout/VerticalCurvedList"/>
    <dgm:cxn modelId="{8A0D0831-6B0E-4A57-814F-D870FFFCF4D2}" srcId="{E555180C-836A-4413-9FC4-E63B712A3FD8}" destId="{A8CDB382-14C8-42C3-B0A6-D9CA06105ABD}" srcOrd="5" destOrd="0" parTransId="{06D4DD4D-1ECD-4978-B778-AF19116576A7}" sibTransId="{ED0413DB-51F7-4BCB-819B-43B4BB32BFE8}"/>
    <dgm:cxn modelId="{FF3D29DD-17CF-40CD-9A83-9E744EBE1F4D}" type="presOf" srcId="{E555180C-836A-4413-9FC4-E63B712A3FD8}" destId="{61FFDD41-B4A5-4447-B07E-A4EE28DD8683}" srcOrd="0" destOrd="0" presId="urn:microsoft.com/office/officeart/2008/layout/VerticalCurvedList"/>
    <dgm:cxn modelId="{4D46BDB3-6801-4AFB-9EC8-7D8F29A89636}" srcId="{E555180C-836A-4413-9FC4-E63B712A3FD8}" destId="{C8B219B3-53BB-45BF-84DE-0B1FF7B5903C}" srcOrd="0" destOrd="0" parTransId="{A754E79A-9D00-4FBD-88F6-D9D344EED779}" sibTransId="{BE875DE9-2022-400F-AD40-9AFA837FBFEA}"/>
    <dgm:cxn modelId="{766C6BE5-95A2-4BEC-B3B0-9636A11F7632}" type="presOf" srcId="{DB8FADC7-BC21-4DFB-8256-88434CD25640}" destId="{4F1897E3-AB11-4B22-A1E0-AC6C10F408B9}" srcOrd="0" destOrd="0" presId="urn:microsoft.com/office/officeart/2008/layout/VerticalCurvedList"/>
    <dgm:cxn modelId="{DA533CA0-C938-4DA6-A4F1-98E773452AD1}" type="presParOf" srcId="{61FFDD41-B4A5-4447-B07E-A4EE28DD8683}" destId="{A012D7DA-D37F-4A5E-A25F-0F0645AEC030}" srcOrd="0" destOrd="0" presId="urn:microsoft.com/office/officeart/2008/layout/VerticalCurvedList"/>
    <dgm:cxn modelId="{C56E3E05-DD8B-42C4-9AD3-CE7690CCA6A5}" type="presParOf" srcId="{A012D7DA-D37F-4A5E-A25F-0F0645AEC030}" destId="{681F5EF2-60B3-48B0-A1F8-D425F95EEE3E}" srcOrd="0" destOrd="0" presId="urn:microsoft.com/office/officeart/2008/layout/VerticalCurvedList"/>
    <dgm:cxn modelId="{DCFF6383-8252-4F1D-BCD9-2A060D375AC9}" type="presParOf" srcId="{681F5EF2-60B3-48B0-A1F8-D425F95EEE3E}" destId="{7A64C2CE-9A30-4592-B38E-3D3C54727475}" srcOrd="0" destOrd="0" presId="urn:microsoft.com/office/officeart/2008/layout/VerticalCurvedList"/>
    <dgm:cxn modelId="{3334BDB0-7C29-4A70-8E8D-9EE968FB397E}" type="presParOf" srcId="{681F5EF2-60B3-48B0-A1F8-D425F95EEE3E}" destId="{AF757321-1E9E-4BE7-A697-08800042F221}" srcOrd="1" destOrd="0" presId="urn:microsoft.com/office/officeart/2008/layout/VerticalCurvedList"/>
    <dgm:cxn modelId="{4446C7FA-D5A7-4C84-A648-6B8F1A50F07A}" type="presParOf" srcId="{681F5EF2-60B3-48B0-A1F8-D425F95EEE3E}" destId="{1556C7A2-3CC0-459B-AD3B-E9EC3D8E9D47}" srcOrd="2" destOrd="0" presId="urn:microsoft.com/office/officeart/2008/layout/VerticalCurvedList"/>
    <dgm:cxn modelId="{A0F6CF91-A8F4-4C93-874D-7706B16788D4}" type="presParOf" srcId="{681F5EF2-60B3-48B0-A1F8-D425F95EEE3E}" destId="{956C0D65-C25C-474F-A3F4-3D555C3DA1D8}" srcOrd="3" destOrd="0" presId="urn:microsoft.com/office/officeart/2008/layout/VerticalCurvedList"/>
    <dgm:cxn modelId="{2D9EE878-541C-465D-98C0-8691D3C402A6}" type="presParOf" srcId="{A012D7DA-D37F-4A5E-A25F-0F0645AEC030}" destId="{718B919C-6047-4E49-9A54-9925233F571C}" srcOrd="1" destOrd="0" presId="urn:microsoft.com/office/officeart/2008/layout/VerticalCurvedList"/>
    <dgm:cxn modelId="{2F307452-20BF-4048-B5A1-67A21ADA8878}" type="presParOf" srcId="{A012D7DA-D37F-4A5E-A25F-0F0645AEC030}" destId="{4AC6EA42-5722-4048-8FB3-C031857DF941}" srcOrd="2" destOrd="0" presId="urn:microsoft.com/office/officeart/2008/layout/VerticalCurvedList"/>
    <dgm:cxn modelId="{632446B3-2115-4C51-864D-D77C7F2E6830}" type="presParOf" srcId="{4AC6EA42-5722-4048-8FB3-C031857DF941}" destId="{2FB119D0-61EF-4D8D-8EE5-8A7530CB6C00}" srcOrd="0" destOrd="0" presId="urn:microsoft.com/office/officeart/2008/layout/VerticalCurvedList"/>
    <dgm:cxn modelId="{3E360DDC-9CD1-427C-A58C-9B9F75BB51F9}" type="presParOf" srcId="{A012D7DA-D37F-4A5E-A25F-0F0645AEC030}" destId="{7E4E7929-4FC6-475A-B5ED-17B6705EF8F2}" srcOrd="3" destOrd="0" presId="urn:microsoft.com/office/officeart/2008/layout/VerticalCurvedList"/>
    <dgm:cxn modelId="{D44E7183-B373-4BD9-A173-16197C83C07F}" type="presParOf" srcId="{A012D7DA-D37F-4A5E-A25F-0F0645AEC030}" destId="{FECDD044-1A51-43CB-B0B9-3F25000EF95D}" srcOrd="4" destOrd="0" presId="urn:microsoft.com/office/officeart/2008/layout/VerticalCurvedList"/>
    <dgm:cxn modelId="{CEBFC0FD-1854-43E1-B709-5CA7A4D63AB9}" type="presParOf" srcId="{FECDD044-1A51-43CB-B0B9-3F25000EF95D}" destId="{CF96D2D6-6B96-4A41-8C1F-DAE69A3F27AE}" srcOrd="0" destOrd="0" presId="urn:microsoft.com/office/officeart/2008/layout/VerticalCurvedList"/>
    <dgm:cxn modelId="{36AE957F-0543-455D-A1C1-5EF3A3CD652D}" type="presParOf" srcId="{A012D7DA-D37F-4A5E-A25F-0F0645AEC030}" destId="{2BD246A6-F1F6-4954-A448-44DE2058A0EB}" srcOrd="5" destOrd="0" presId="urn:microsoft.com/office/officeart/2008/layout/VerticalCurvedList"/>
    <dgm:cxn modelId="{3166A6E0-7697-4577-99C8-1BF05751BA1A}" type="presParOf" srcId="{A012D7DA-D37F-4A5E-A25F-0F0645AEC030}" destId="{617F3A95-C7CE-4AC1-BDD3-538CD00A7238}" srcOrd="6" destOrd="0" presId="urn:microsoft.com/office/officeart/2008/layout/VerticalCurvedList"/>
    <dgm:cxn modelId="{59075FC1-11E9-415E-B0CB-4FA9841EEA1A}" type="presParOf" srcId="{617F3A95-C7CE-4AC1-BDD3-538CD00A7238}" destId="{3532D508-3FA9-414B-A352-A1EF9D1275BD}" srcOrd="0" destOrd="0" presId="urn:microsoft.com/office/officeart/2008/layout/VerticalCurvedList"/>
    <dgm:cxn modelId="{96173783-8068-46C6-A7C8-07776B241795}" type="presParOf" srcId="{A012D7DA-D37F-4A5E-A25F-0F0645AEC030}" destId="{4A546470-BAEA-4287-AE02-1BF0F0650BB0}" srcOrd="7" destOrd="0" presId="urn:microsoft.com/office/officeart/2008/layout/VerticalCurvedList"/>
    <dgm:cxn modelId="{DA0BD271-9AED-4A40-B7DB-85E81E88A93C}" type="presParOf" srcId="{A012D7DA-D37F-4A5E-A25F-0F0645AEC030}" destId="{1BBC3ED4-5630-41BE-A844-662E1834C9A5}" srcOrd="8" destOrd="0" presId="urn:microsoft.com/office/officeart/2008/layout/VerticalCurvedList"/>
    <dgm:cxn modelId="{03FDCBBE-3D58-4913-A277-4003A4401FA9}" type="presParOf" srcId="{1BBC3ED4-5630-41BE-A844-662E1834C9A5}" destId="{B2D5173C-FB06-41DA-ACE2-9484308441BC}" srcOrd="0" destOrd="0" presId="urn:microsoft.com/office/officeart/2008/layout/VerticalCurvedList"/>
    <dgm:cxn modelId="{1A3638A2-6F06-4CA4-93F9-ABE1A6D30D13}" type="presParOf" srcId="{A012D7DA-D37F-4A5E-A25F-0F0645AEC030}" destId="{4F1897E3-AB11-4B22-A1E0-AC6C10F408B9}" srcOrd="9" destOrd="0" presId="urn:microsoft.com/office/officeart/2008/layout/VerticalCurvedList"/>
    <dgm:cxn modelId="{FCEBFC70-2A67-4FBE-AEDC-DBC805F11C54}" type="presParOf" srcId="{A012D7DA-D37F-4A5E-A25F-0F0645AEC030}" destId="{EF518AF2-2E5E-4AE4-A0E3-CC39CBC8A6AD}" srcOrd="10" destOrd="0" presId="urn:microsoft.com/office/officeart/2008/layout/VerticalCurvedList"/>
    <dgm:cxn modelId="{5326E3A6-FDDF-4E8F-8A0B-EC96F8240C8E}" type="presParOf" srcId="{EF518AF2-2E5E-4AE4-A0E3-CC39CBC8A6AD}" destId="{9D31E2C2-04B4-4933-81CE-38C2B20C0C96}" srcOrd="0" destOrd="0" presId="urn:microsoft.com/office/officeart/2008/layout/VerticalCurvedList"/>
    <dgm:cxn modelId="{C2ACBCA8-0377-4403-92A4-473A0D9228E7}" type="presParOf" srcId="{A012D7DA-D37F-4A5E-A25F-0F0645AEC030}" destId="{DDE2C18E-F1AE-438F-9E57-51889E86C103}" srcOrd="11" destOrd="0" presId="urn:microsoft.com/office/officeart/2008/layout/VerticalCurvedList"/>
    <dgm:cxn modelId="{86ACA0D0-652E-4BFC-8DA7-7E5B09904AB0}" type="presParOf" srcId="{A012D7DA-D37F-4A5E-A25F-0F0645AEC030}" destId="{3BEA7B15-127D-40A9-BCC5-098A26B52448}" srcOrd="12" destOrd="0" presId="urn:microsoft.com/office/officeart/2008/layout/VerticalCurvedList"/>
    <dgm:cxn modelId="{DD5FC431-E68C-482F-A88E-017F69E23C14}" type="presParOf" srcId="{3BEA7B15-127D-40A9-BCC5-098A26B52448}" destId="{CB04DBF9-684B-4239-8724-59D38CB0865C}" srcOrd="0" destOrd="0" presId="urn:microsoft.com/office/officeart/2008/layout/VerticalCurvedList"/>
    <dgm:cxn modelId="{6C65AB84-AA19-4D38-9794-95E35E819748}" type="presParOf" srcId="{A012D7DA-D37F-4A5E-A25F-0F0645AEC030}" destId="{C272FBAC-E29C-4E22-80AE-9197E426EAD8}" srcOrd="13" destOrd="0" presId="urn:microsoft.com/office/officeart/2008/layout/VerticalCurvedList"/>
    <dgm:cxn modelId="{1B823D02-4768-4A9F-B0F5-00B0C94CD698}" type="presParOf" srcId="{A012D7DA-D37F-4A5E-A25F-0F0645AEC030}" destId="{97691B73-6B06-405E-B906-D242A90A4EA6}" srcOrd="14" destOrd="0" presId="urn:microsoft.com/office/officeart/2008/layout/VerticalCurvedList"/>
    <dgm:cxn modelId="{AF7E8046-2E44-486B-BB4F-5559AF632C28}" type="presParOf" srcId="{97691B73-6B06-405E-B906-D242A90A4EA6}" destId="{4D9E3F81-0C08-4233-A545-81500654B5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96622-7629-4AD9-9333-96E6EE667226}">
      <dsp:nvSpPr>
        <dsp:cNvPr id="0" name=""/>
        <dsp:cNvSpPr/>
      </dsp:nvSpPr>
      <dsp:spPr>
        <a:xfrm>
          <a:off x="0" y="5479"/>
          <a:ext cx="9144000" cy="13334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Nghiên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cứu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luận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đề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xuất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giải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nâng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chất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lượng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nhằm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bước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đột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cung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cấp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nguồn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nhân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có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trình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độ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bối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cảnh</a:t>
          </a:r>
          <a:r>
            <a:rPr lang="en-US" sz="2600" kern="1200" dirty="0" smtClean="0">
              <a:solidFill>
                <a:schemeClr val="bg1"/>
              </a:solidFill>
            </a:rPr>
            <a:t> CMCN 4.0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0" y="5479"/>
        <a:ext cx="9144000" cy="1333411"/>
      </dsp:txXfrm>
    </dsp:sp>
    <dsp:sp modelId="{9EE3CFDC-CCF3-4374-94EB-057EF21F27A4}">
      <dsp:nvSpPr>
        <dsp:cNvPr id="0" name=""/>
        <dsp:cNvSpPr/>
      </dsp:nvSpPr>
      <dsp:spPr>
        <a:xfrm>
          <a:off x="0" y="1405561"/>
          <a:ext cx="9144000" cy="13334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Kỳ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vọng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sẽ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lập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diễn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giúp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bộ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mưu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của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đơn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vị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cứu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chuyên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cộng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đồng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doanh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luận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về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định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hướng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giải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quản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nguồn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nhân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ứng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công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Việt</a:t>
          </a:r>
          <a:r>
            <a:rPr lang="en-US" sz="2600" kern="1200" dirty="0" smtClean="0">
              <a:solidFill>
                <a:schemeClr val="bg1"/>
              </a:solidFill>
            </a:rPr>
            <a:t> Nam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0" y="1405561"/>
        <a:ext cx="9144000" cy="1333411"/>
      </dsp:txXfrm>
    </dsp:sp>
    <dsp:sp modelId="{05B216E6-29DD-47EE-A3BF-3FF5CE6F1BCC}">
      <dsp:nvSpPr>
        <dsp:cNvPr id="0" name=""/>
        <dsp:cNvSpPr/>
      </dsp:nvSpPr>
      <dsp:spPr>
        <a:xfrm>
          <a:off x="702000" y="2805643"/>
          <a:ext cx="7740000" cy="13334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lập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kênh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nối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học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đẳng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doanh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ngoài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nước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đến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tìm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hiểu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hợp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xây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dựng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đẳng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Việt</a:t>
          </a:r>
          <a:r>
            <a:rPr lang="en-US" sz="2600" kern="1200" dirty="0" smtClean="0">
              <a:solidFill>
                <a:schemeClr val="bg1"/>
              </a:solidFill>
            </a:rPr>
            <a:t> Nam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702000" y="2805643"/>
        <a:ext cx="7740000" cy="1333411"/>
      </dsp:txXfrm>
    </dsp:sp>
    <dsp:sp modelId="{A76F419F-F766-442B-AB8C-D612756B4517}">
      <dsp:nvSpPr>
        <dsp:cNvPr id="0" name=""/>
        <dsp:cNvSpPr/>
      </dsp:nvSpPr>
      <dsp:spPr>
        <a:xfrm>
          <a:off x="162000" y="4205725"/>
          <a:ext cx="8820000" cy="13334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người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dự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được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quan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thiết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tự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làm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của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thiết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 </a:t>
          </a:r>
          <a:r>
            <a:rPr lang="en-US" sz="2600" kern="1200" dirty="0" err="1" smtClean="0">
              <a:solidFill>
                <a:schemeClr val="bg1"/>
              </a:solidFill>
            </a:rPr>
            <a:t>công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nghệ</a:t>
          </a:r>
          <a:r>
            <a:rPr lang="en-US" sz="2600" kern="1200" dirty="0" smtClean="0">
              <a:solidFill>
                <a:schemeClr val="bg1"/>
              </a:solidFill>
            </a:rPr>
            <a:t> GDNN 4.0 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gian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hàng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triển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lãm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khu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khoa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học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162000" y="4205725"/>
        <a:ext cx="8820000" cy="1333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57321-1E9E-4BE7-A697-08800042F221}">
      <dsp:nvSpPr>
        <dsp:cNvPr id="0" name=""/>
        <dsp:cNvSpPr/>
      </dsp:nvSpPr>
      <dsp:spPr>
        <a:xfrm>
          <a:off x="-6427512" y="-983844"/>
          <a:ext cx="7656321" cy="7656321"/>
        </a:xfrm>
        <a:prstGeom prst="blockArc">
          <a:avLst>
            <a:gd name="adj1" fmla="val 18900000"/>
            <a:gd name="adj2" fmla="val 2700000"/>
            <a:gd name="adj3" fmla="val 282"/>
          </a:avLst>
        </a:pr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8B919C-6047-4E49-9A54-9925233F571C}">
      <dsp:nvSpPr>
        <dsp:cNvPr id="0" name=""/>
        <dsp:cNvSpPr/>
      </dsp:nvSpPr>
      <dsp:spPr>
        <a:xfrm>
          <a:off x="399057" y="170095"/>
          <a:ext cx="8129447" cy="69400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Phát triển mô hình quản trị Nhà trường thông minh tại Việt Nam: cơ hội và thách thức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399057" y="170095"/>
        <a:ext cx="8129447" cy="694002"/>
      </dsp:txXfrm>
    </dsp:sp>
    <dsp:sp modelId="{2FB119D0-61EF-4D8D-8EE5-8A7530CB6C00}">
      <dsp:nvSpPr>
        <dsp:cNvPr id="0" name=""/>
        <dsp:cNvSpPr/>
      </dsp:nvSpPr>
      <dsp:spPr>
        <a:xfrm>
          <a:off x="75943" y="193982"/>
          <a:ext cx="646228" cy="6462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E7929-4FC6-475A-B5ED-17B6705EF8F2}">
      <dsp:nvSpPr>
        <dsp:cNvPr id="0" name=""/>
        <dsp:cNvSpPr/>
      </dsp:nvSpPr>
      <dsp:spPr>
        <a:xfrm>
          <a:off x="867231" y="929866"/>
          <a:ext cx="7661272" cy="726319"/>
        </a:xfrm>
        <a:prstGeom prst="rect">
          <a:avLst/>
        </a:prstGeom>
        <a:solidFill>
          <a:schemeClr val="accent1">
            <a:shade val="80000"/>
            <a:hueOff val="43120"/>
            <a:satOff val="135"/>
            <a:lumOff val="402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Ứng dụng Công nghệ thông tin trong quản trị Nhà trường thông minh trong bối cảnh </a:t>
          </a:r>
          <a:r>
            <a:rPr lang="en-US" sz="2000" kern="1200" dirty="0" smtClean="0">
              <a:solidFill>
                <a:srgbClr val="FFC000"/>
              </a:solidFill>
            </a:rPr>
            <a:t>CMCN </a:t>
          </a:r>
          <a:r>
            <a:rPr lang="vi-VN" sz="2000" kern="1200" dirty="0" smtClean="0">
              <a:solidFill>
                <a:srgbClr val="FFC000"/>
              </a:solidFill>
            </a:rPr>
            <a:t>4.0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867231" y="929866"/>
        <a:ext cx="7661272" cy="726319"/>
      </dsp:txXfrm>
    </dsp:sp>
    <dsp:sp modelId="{CF96D2D6-6B96-4A41-8C1F-DAE69A3F27AE}">
      <dsp:nvSpPr>
        <dsp:cNvPr id="0" name=""/>
        <dsp:cNvSpPr/>
      </dsp:nvSpPr>
      <dsp:spPr>
        <a:xfrm>
          <a:off x="544117" y="969911"/>
          <a:ext cx="646228" cy="646228"/>
        </a:xfrm>
        <a:prstGeom prst="ellipse">
          <a:avLst/>
        </a:prstGeom>
        <a:solidFill>
          <a:schemeClr val="tx1">
            <a:lumMod val="50000"/>
          </a:schemeClr>
        </a:solidFill>
        <a:ln w="9525" cap="flat" cmpd="sng" algn="ctr">
          <a:solidFill>
            <a:schemeClr val="accent1">
              <a:shade val="80000"/>
              <a:hueOff val="43120"/>
              <a:satOff val="135"/>
              <a:lumOff val="402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246A6-F1F6-4954-A448-44DE2058A0EB}">
      <dsp:nvSpPr>
        <dsp:cNvPr id="0" name=""/>
        <dsp:cNvSpPr/>
      </dsp:nvSpPr>
      <dsp:spPr>
        <a:xfrm>
          <a:off x="1123789" y="1760507"/>
          <a:ext cx="7404715" cy="615757"/>
        </a:xfrm>
        <a:prstGeom prst="rect">
          <a:avLst/>
        </a:prstGeom>
        <a:solidFill>
          <a:schemeClr val="accent1">
            <a:shade val="80000"/>
            <a:hueOff val="86240"/>
            <a:satOff val="271"/>
            <a:lumOff val="804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Giải pháp quản lý hoạt động đào tạo trong Nhà trường thông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1123789" y="1760507"/>
        <a:ext cx="7404715" cy="615757"/>
      </dsp:txXfrm>
    </dsp:sp>
    <dsp:sp modelId="{3532D508-3FA9-414B-A352-A1EF9D1275BD}">
      <dsp:nvSpPr>
        <dsp:cNvPr id="0" name=""/>
        <dsp:cNvSpPr/>
      </dsp:nvSpPr>
      <dsp:spPr>
        <a:xfrm>
          <a:off x="800674" y="1745272"/>
          <a:ext cx="646228" cy="646228"/>
        </a:xfrm>
        <a:prstGeom prst="ellipse">
          <a:avLst/>
        </a:prstGeom>
        <a:solidFill>
          <a:srgbClr val="C00000"/>
        </a:solidFill>
        <a:ln w="9525" cap="flat" cmpd="sng" algn="ctr">
          <a:solidFill>
            <a:schemeClr val="accent1">
              <a:shade val="80000"/>
              <a:hueOff val="86240"/>
              <a:satOff val="271"/>
              <a:lumOff val="804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46470-BAEA-4287-AE02-1BF0F0650BB0}">
      <dsp:nvSpPr>
        <dsp:cNvPr id="0" name=""/>
        <dsp:cNvSpPr/>
      </dsp:nvSpPr>
      <dsp:spPr>
        <a:xfrm>
          <a:off x="1205705" y="2520278"/>
          <a:ext cx="7322799" cy="648074"/>
        </a:xfrm>
        <a:prstGeom prst="rect">
          <a:avLst/>
        </a:prstGeom>
        <a:solidFill>
          <a:schemeClr val="accent1">
            <a:shade val="80000"/>
            <a:hueOff val="129361"/>
            <a:satOff val="406"/>
            <a:lumOff val="1207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Nâng cao năng lực và chất lượng của đội ngũ </a:t>
          </a:r>
          <a:r>
            <a:rPr lang="en-US" sz="2000" kern="1200" dirty="0" smtClean="0">
              <a:solidFill>
                <a:srgbClr val="FFC000"/>
              </a:solidFill>
            </a:rPr>
            <a:t>GV</a:t>
          </a:r>
          <a:r>
            <a:rPr lang="vi-VN" sz="2000" kern="1200" dirty="0" smtClean="0">
              <a:solidFill>
                <a:srgbClr val="FFC000"/>
              </a:solidFill>
            </a:rPr>
            <a:t>, </a:t>
          </a:r>
          <a:r>
            <a:rPr lang="en-US" sz="2000" kern="1200" dirty="0" smtClean="0">
              <a:solidFill>
                <a:srgbClr val="FFC000"/>
              </a:solidFill>
            </a:rPr>
            <a:t>CBQL GDNN </a:t>
          </a:r>
          <a:r>
            <a:rPr lang="vi-VN" sz="2000" kern="1200" dirty="0" smtClean="0">
              <a:solidFill>
                <a:srgbClr val="FFC000"/>
              </a:solidFill>
            </a:rPr>
            <a:t>trong mô hình Nhà trường thông minh tại Việt Nam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1205705" y="2520278"/>
        <a:ext cx="7322799" cy="648074"/>
      </dsp:txXfrm>
    </dsp:sp>
    <dsp:sp modelId="{B2D5173C-FB06-41DA-ACE2-9484308441BC}">
      <dsp:nvSpPr>
        <dsp:cNvPr id="0" name=""/>
        <dsp:cNvSpPr/>
      </dsp:nvSpPr>
      <dsp:spPr>
        <a:xfrm>
          <a:off x="882591" y="2521201"/>
          <a:ext cx="646228" cy="646228"/>
        </a:xfrm>
        <a:prstGeom prst="ellipse">
          <a:avLst/>
        </a:prstGeom>
        <a:solidFill>
          <a:srgbClr val="FFC000"/>
        </a:solidFill>
        <a:ln w="9525" cap="flat" cmpd="sng" algn="ctr">
          <a:solidFill>
            <a:schemeClr val="accent1">
              <a:shade val="80000"/>
              <a:hueOff val="129361"/>
              <a:satOff val="406"/>
              <a:lumOff val="1207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1897E3-AB11-4B22-A1E0-AC6C10F408B9}">
      <dsp:nvSpPr>
        <dsp:cNvPr id="0" name=""/>
        <dsp:cNvSpPr/>
      </dsp:nvSpPr>
      <dsp:spPr>
        <a:xfrm>
          <a:off x="1123789" y="3280049"/>
          <a:ext cx="7404715" cy="680390"/>
        </a:xfrm>
        <a:prstGeom prst="rect">
          <a:avLst/>
        </a:prstGeom>
        <a:solidFill>
          <a:schemeClr val="accent1">
            <a:shade val="80000"/>
            <a:hueOff val="172481"/>
            <a:satOff val="541"/>
            <a:lumOff val="1609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Phát triển gắn kết doanh nghiệp trong Thành phố thông minh phù hợp với mô hình Nhà trường thông minh và bối cảnh </a:t>
          </a:r>
          <a:r>
            <a:rPr lang="en-US" sz="2000" kern="1200" dirty="0" smtClean="0">
              <a:solidFill>
                <a:srgbClr val="FFC000"/>
              </a:solidFill>
            </a:rPr>
            <a:t>CMCN</a:t>
          </a:r>
          <a:r>
            <a:rPr lang="vi-VN" sz="2000" kern="1200" dirty="0" smtClean="0">
              <a:solidFill>
                <a:srgbClr val="FFC000"/>
              </a:solidFill>
            </a:rPr>
            <a:t> 4.0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1123789" y="3280049"/>
        <a:ext cx="7404715" cy="680390"/>
      </dsp:txXfrm>
    </dsp:sp>
    <dsp:sp modelId="{9D31E2C2-04B4-4933-81CE-38C2B20C0C96}">
      <dsp:nvSpPr>
        <dsp:cNvPr id="0" name=""/>
        <dsp:cNvSpPr/>
      </dsp:nvSpPr>
      <dsp:spPr>
        <a:xfrm>
          <a:off x="800674" y="3297131"/>
          <a:ext cx="646228" cy="646228"/>
        </a:xfrm>
        <a:prstGeom prst="ellipse">
          <a:avLst/>
        </a:prstGeom>
        <a:solidFill>
          <a:srgbClr val="92D050"/>
        </a:solidFill>
        <a:ln w="9525" cap="flat" cmpd="sng" algn="ctr">
          <a:solidFill>
            <a:schemeClr val="accent1">
              <a:shade val="80000"/>
              <a:hueOff val="172481"/>
              <a:satOff val="541"/>
              <a:lumOff val="1609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2C18E-F1AE-438F-9E57-51889E86C103}">
      <dsp:nvSpPr>
        <dsp:cNvPr id="0" name=""/>
        <dsp:cNvSpPr/>
      </dsp:nvSpPr>
      <dsp:spPr>
        <a:xfrm>
          <a:off x="867231" y="4038683"/>
          <a:ext cx="7661272" cy="713844"/>
        </a:xfrm>
        <a:prstGeom prst="rect">
          <a:avLst/>
        </a:prstGeom>
        <a:solidFill>
          <a:schemeClr val="accent1">
            <a:shade val="80000"/>
            <a:hueOff val="215601"/>
            <a:satOff val="677"/>
            <a:lumOff val="2011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Xây dựng mô hình khởi nghiệp, tư duy sáng tạo trong Nhà trường thông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867231" y="4038683"/>
        <a:ext cx="7661272" cy="713844"/>
      </dsp:txXfrm>
    </dsp:sp>
    <dsp:sp modelId="{CB04DBF9-684B-4239-8724-59D38CB0865C}">
      <dsp:nvSpPr>
        <dsp:cNvPr id="0" name=""/>
        <dsp:cNvSpPr/>
      </dsp:nvSpPr>
      <dsp:spPr>
        <a:xfrm>
          <a:off x="544117" y="4072491"/>
          <a:ext cx="646228" cy="646228"/>
        </a:xfrm>
        <a:prstGeom prst="ellipse">
          <a:avLst/>
        </a:prstGeom>
        <a:solidFill>
          <a:srgbClr val="7030A0"/>
        </a:solidFill>
        <a:ln w="9525" cap="flat" cmpd="sng" algn="ctr">
          <a:solidFill>
            <a:schemeClr val="accent1">
              <a:shade val="80000"/>
              <a:hueOff val="215601"/>
              <a:satOff val="677"/>
              <a:lumOff val="201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72FBAC-E29C-4E22-80AE-9197E426EAD8}">
      <dsp:nvSpPr>
        <dsp:cNvPr id="0" name=""/>
        <dsp:cNvSpPr/>
      </dsp:nvSpPr>
      <dsp:spPr>
        <a:xfrm>
          <a:off x="399057" y="4896544"/>
          <a:ext cx="8129447" cy="549981"/>
        </a:xfrm>
        <a:prstGeom prst="rect">
          <a:avLst/>
        </a:prstGeom>
        <a:solidFill>
          <a:schemeClr val="accent1">
            <a:shade val="80000"/>
            <a:hueOff val="258721"/>
            <a:satOff val="812"/>
            <a:lumOff val="241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035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Giải pháp ứng dụng những thành tựu cuộc Cách mạng công nghiệp 4.0 trong đào tạo trong Nhà trường thông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399057" y="4896544"/>
        <a:ext cx="8129447" cy="549981"/>
      </dsp:txXfrm>
    </dsp:sp>
    <dsp:sp modelId="{4D9E3F81-0C08-4233-A545-81500654B5C3}">
      <dsp:nvSpPr>
        <dsp:cNvPr id="0" name=""/>
        <dsp:cNvSpPr/>
      </dsp:nvSpPr>
      <dsp:spPr>
        <a:xfrm>
          <a:off x="75943" y="4848421"/>
          <a:ext cx="646228" cy="646228"/>
        </a:xfrm>
        <a:prstGeom prst="ellipse">
          <a:avLst/>
        </a:prstGeom>
        <a:solidFill>
          <a:srgbClr val="002060"/>
        </a:solidFill>
        <a:ln w="9525" cap="flat" cmpd="sng" algn="ctr">
          <a:solidFill>
            <a:schemeClr val="accent1">
              <a:shade val="80000"/>
              <a:hueOff val="258721"/>
              <a:satOff val="812"/>
              <a:lumOff val="241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233" cy="49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5026" y="0"/>
            <a:ext cx="2919233" cy="49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604"/>
            <a:ext cx="2919233" cy="49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5026" y="9371604"/>
            <a:ext cx="2919233" cy="49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39306A-0058-43F6-8568-97FF8F6598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490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233" cy="4929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026" y="0"/>
            <a:ext cx="2919233" cy="4929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76892F-0401-4948-9CFA-03222ADC9733}" type="datetimeFigureOut">
              <a:rPr lang="vi-VN" smtClean="0"/>
              <a:t>02/05/2019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974" y="4685802"/>
            <a:ext cx="5389815" cy="444019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604"/>
            <a:ext cx="2919233" cy="4929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026" y="9371604"/>
            <a:ext cx="2919233" cy="4929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D754E-9257-4DD1-B97D-7104E4DD8FC0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23802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657600" y="5562600"/>
            <a:ext cx="1841500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Company</a:t>
            </a:r>
          </a:p>
          <a:p>
            <a:r>
              <a:rPr lang="en-US" sz="2800" b="1" dirty="0">
                <a:solidFill>
                  <a:schemeClr val="tx2"/>
                </a:solidFill>
                <a:latin typeface="Verdana" pitchFamily="34" charset="0"/>
              </a:rPr>
              <a:t>LOGO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48680"/>
            <a:ext cx="7559040" cy="26852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7CB0A-45BB-48A0-8CF9-DE4C9A8AEC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88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ADFBD-2C61-4903-A4F3-9878382D89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97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42291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143000"/>
            <a:ext cx="42291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64A5E-F0C5-47D6-979B-5E29CCA693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6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82FFF-2C74-4FB1-9A35-D6858AF90A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12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F5CDE-0AF0-4FF6-9F5F-02F739715E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932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567EF-572D-4DC6-9792-82938EFA00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86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0BE774-37DF-48DC-8E36-1A4AC54E2A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263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D55D2-77CB-4C6C-9FB4-892CDE9AC4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292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89371-560F-469A-8076-138DD25FB5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46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152650" cy="6238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05550" cy="6238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233C3-CA70-473E-87FF-8801CC468C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00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10600" cy="6715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28600" y="1143000"/>
            <a:ext cx="8610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4E84F8BC-00D8-432C-A9E4-5E9147B049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115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Rectangle 17"/>
          <p:cNvSpPr>
            <a:spLocks noChangeArrowheads="1"/>
          </p:cNvSpPr>
          <p:nvPr/>
        </p:nvSpPr>
        <p:spPr bwMode="white">
          <a:xfrm>
            <a:off x="0" y="0"/>
            <a:ext cx="9144000" cy="7651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908050"/>
            <a:ext cx="9144000" cy="5949950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>
                  <a:alpha val="48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143000"/>
            <a:ext cx="8610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296578-600B-4DDF-B1EA-DA27451152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28600" y="152400"/>
            <a:ext cx="861060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gray">
          <a:xfrm flipV="1">
            <a:off x="0" y="838200"/>
            <a:ext cx="9144000" cy="76200"/>
          </a:xfrm>
          <a:prstGeom prst="rect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106722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ĐÀO TẠO VÀ QUẢN TRỊ NHÀ TRƯỜNG THÔNG MINH TRONG BỐI CẢNH </a:t>
            </a:r>
            <a:endParaRPr lang="en-US" sz="3600" b="1" dirty="0" smtClean="0">
              <a:solidFill>
                <a:srgbClr val="FFC000"/>
              </a:solidFill>
            </a:endParaRPr>
          </a:p>
          <a:p>
            <a:r>
              <a:rPr lang="en-US" sz="3600" b="1" dirty="0" smtClean="0">
                <a:solidFill>
                  <a:srgbClr val="FFC000"/>
                </a:solidFill>
              </a:rPr>
              <a:t>CÁCH </a:t>
            </a:r>
            <a:r>
              <a:rPr lang="en-US" sz="3600" b="1" dirty="0">
                <a:solidFill>
                  <a:srgbClr val="FFC000"/>
                </a:solidFill>
              </a:rPr>
              <a:t>MẠNG CÔNG NGHIỆP 4.0</a:t>
            </a:r>
            <a:endParaRPr lang="en-US" sz="3600" b="1" cap="none" spc="0" dirty="0">
              <a:ln w="50800"/>
              <a:solidFill>
                <a:srgbClr val="FFC000"/>
              </a:solidFill>
              <a:effectLst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85279"/>
            <a:ext cx="9144000" cy="671513"/>
          </a:xfrm>
        </p:spPr>
        <p:txBody>
          <a:bodyPr/>
          <a:lstStyle/>
          <a:p>
            <a:r>
              <a:rPr lang="en-US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HỘI THẢO KHOA HỌC 2019</a:t>
            </a:r>
            <a:endParaRPr lang="en-US" sz="3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1719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671513"/>
          </a:xfrm>
        </p:spPr>
        <p:txBody>
          <a:bodyPr/>
          <a:lstStyle/>
          <a:p>
            <a:r>
              <a:rPr lang="en-US" sz="3000" dirty="0" smtClean="0"/>
              <a:t>BÁO CÁO CHUẨN BỊ HỘI </a:t>
            </a:r>
            <a:r>
              <a:rPr lang="en-US" sz="3000" dirty="0" smtClean="0"/>
              <a:t>THẢO KHOA HỌC 2019</a:t>
            </a:r>
            <a:endParaRPr lang="en-US" sz="3000" dirty="0"/>
          </a:p>
        </p:txBody>
      </p:sp>
      <p:sp>
        <p:nvSpPr>
          <p:cNvPr id="66623" name="AutoShape 63"/>
          <p:cNvSpPr>
            <a:spLocks noChangeArrowheads="1"/>
          </p:cNvSpPr>
          <p:nvPr/>
        </p:nvSpPr>
        <p:spPr bwMode="gray">
          <a:xfrm>
            <a:off x="2209800" y="21161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4" name="Text Box 64"/>
          <p:cNvSpPr txBox="1">
            <a:spLocks noChangeArrowheads="1"/>
          </p:cNvSpPr>
          <p:nvPr/>
        </p:nvSpPr>
        <p:spPr bwMode="gray">
          <a:xfrm>
            <a:off x="3124200" y="21717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MỤC TIÊU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5" name="AutoShape 65"/>
          <p:cNvSpPr>
            <a:spLocks noChangeArrowheads="1"/>
          </p:cNvSpPr>
          <p:nvPr/>
        </p:nvSpPr>
        <p:spPr bwMode="gray">
          <a:xfrm>
            <a:off x="2209800" y="28019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6" name="Text Box 66"/>
          <p:cNvSpPr txBox="1">
            <a:spLocks noChangeArrowheads="1"/>
          </p:cNvSpPr>
          <p:nvPr/>
        </p:nvSpPr>
        <p:spPr bwMode="gray">
          <a:xfrm>
            <a:off x="2411760" y="2857500"/>
            <a:ext cx="41764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THÀNH PHẦN THAM DỰ, TỔ CHỨC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7" name="AutoShape 67"/>
          <p:cNvSpPr>
            <a:spLocks noChangeArrowheads="1"/>
          </p:cNvSpPr>
          <p:nvPr/>
        </p:nvSpPr>
        <p:spPr bwMode="gray">
          <a:xfrm>
            <a:off x="2209800" y="34877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8" name="Text Box 68"/>
          <p:cNvSpPr txBox="1">
            <a:spLocks noChangeArrowheads="1"/>
          </p:cNvSpPr>
          <p:nvPr/>
        </p:nvSpPr>
        <p:spPr bwMode="gray">
          <a:xfrm>
            <a:off x="3124200" y="35433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KINH PHÍ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9" name="AutoShape 69"/>
          <p:cNvSpPr>
            <a:spLocks noChangeArrowheads="1"/>
          </p:cNvSpPr>
          <p:nvPr/>
        </p:nvSpPr>
        <p:spPr bwMode="gray">
          <a:xfrm>
            <a:off x="2209800" y="41735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30" name="Text Box 70"/>
          <p:cNvSpPr txBox="1">
            <a:spLocks noChangeArrowheads="1"/>
          </p:cNvSpPr>
          <p:nvPr/>
        </p:nvSpPr>
        <p:spPr bwMode="gray">
          <a:xfrm>
            <a:off x="3124200" y="42291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CHỦ ĐỀ TRỌNG TÂM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31" name="AutoShape 71"/>
          <p:cNvSpPr>
            <a:spLocks noChangeArrowheads="1"/>
          </p:cNvSpPr>
          <p:nvPr/>
        </p:nvSpPr>
        <p:spPr bwMode="gray">
          <a:xfrm>
            <a:off x="2209800" y="48593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32" name="Text Box 72"/>
          <p:cNvSpPr txBox="1">
            <a:spLocks noChangeArrowheads="1"/>
          </p:cNvSpPr>
          <p:nvPr/>
        </p:nvSpPr>
        <p:spPr bwMode="gray">
          <a:xfrm>
            <a:off x="3124200" y="49149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KẾ HOẠCH DỰ KIẾN</a:t>
            </a:r>
            <a:endParaRPr lang="en-US" b="1" dirty="0">
              <a:solidFill>
                <a:srgbClr val="000000"/>
              </a:solidFill>
            </a:endParaRPr>
          </a:p>
        </p:txBody>
      </p:sp>
      <p:grpSp>
        <p:nvGrpSpPr>
          <p:cNvPr id="66633" name="Group 73"/>
          <p:cNvGrpSpPr>
            <a:grpSpLocks/>
          </p:cNvGrpSpPr>
          <p:nvPr/>
        </p:nvGrpSpPr>
        <p:grpSpPr bwMode="auto">
          <a:xfrm>
            <a:off x="2895600" y="1677988"/>
            <a:ext cx="122238" cy="4030662"/>
            <a:chOff x="1824" y="1212"/>
            <a:chExt cx="77" cy="2539"/>
          </a:xfrm>
        </p:grpSpPr>
        <p:sp>
          <p:nvSpPr>
            <p:cNvPr id="66634" name="Rectangle 74"/>
            <p:cNvSpPr>
              <a:spLocks noChangeArrowheads="1"/>
            </p:cNvSpPr>
            <p:nvPr/>
          </p:nvSpPr>
          <p:spPr bwMode="gray">
            <a:xfrm>
              <a:off x="1825" y="1212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5" name="Rectangle 75"/>
            <p:cNvSpPr>
              <a:spLocks noChangeArrowheads="1"/>
            </p:cNvSpPr>
            <p:nvPr/>
          </p:nvSpPr>
          <p:spPr bwMode="gray">
            <a:xfrm>
              <a:off x="1824" y="1780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6" name="Rectangle 76"/>
            <p:cNvSpPr>
              <a:spLocks noChangeArrowheads="1"/>
            </p:cNvSpPr>
            <p:nvPr/>
          </p:nvSpPr>
          <p:spPr bwMode="gray">
            <a:xfrm>
              <a:off x="1827" y="2209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7" name="Rectangle 77"/>
            <p:cNvSpPr>
              <a:spLocks noChangeArrowheads="1"/>
            </p:cNvSpPr>
            <p:nvPr/>
          </p:nvSpPr>
          <p:spPr bwMode="gray">
            <a:xfrm>
              <a:off x="1825" y="2641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8" name="Rectangle 78"/>
            <p:cNvSpPr>
              <a:spLocks noChangeArrowheads="1"/>
            </p:cNvSpPr>
            <p:nvPr/>
          </p:nvSpPr>
          <p:spPr bwMode="gray">
            <a:xfrm>
              <a:off x="1825" y="3072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9" name="Rectangle 79"/>
            <p:cNvSpPr>
              <a:spLocks noChangeArrowheads="1"/>
            </p:cNvSpPr>
            <p:nvPr/>
          </p:nvSpPr>
          <p:spPr bwMode="gray">
            <a:xfrm>
              <a:off x="1827" y="3511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6640" name="Group 80"/>
          <p:cNvGrpSpPr>
            <a:grpSpLocks/>
          </p:cNvGrpSpPr>
          <p:nvPr/>
        </p:nvGrpSpPr>
        <p:grpSpPr bwMode="auto">
          <a:xfrm>
            <a:off x="5894388" y="1676400"/>
            <a:ext cx="125412" cy="4030663"/>
            <a:chOff x="3597" y="1211"/>
            <a:chExt cx="79" cy="2539"/>
          </a:xfrm>
        </p:grpSpPr>
        <p:sp>
          <p:nvSpPr>
            <p:cNvPr id="66641" name="Rectangle 81"/>
            <p:cNvSpPr>
              <a:spLocks noChangeArrowheads="1"/>
            </p:cNvSpPr>
            <p:nvPr/>
          </p:nvSpPr>
          <p:spPr bwMode="gray">
            <a:xfrm>
              <a:off x="3598" y="1211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2" name="Rectangle 82"/>
            <p:cNvSpPr>
              <a:spLocks noChangeArrowheads="1"/>
            </p:cNvSpPr>
            <p:nvPr/>
          </p:nvSpPr>
          <p:spPr bwMode="gray">
            <a:xfrm>
              <a:off x="3597" y="1779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3" name="Rectangle 83"/>
            <p:cNvSpPr>
              <a:spLocks noChangeArrowheads="1"/>
            </p:cNvSpPr>
            <p:nvPr/>
          </p:nvSpPr>
          <p:spPr bwMode="gray">
            <a:xfrm>
              <a:off x="3600" y="2208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4" name="Rectangle 84"/>
            <p:cNvSpPr>
              <a:spLocks noChangeArrowheads="1"/>
            </p:cNvSpPr>
            <p:nvPr/>
          </p:nvSpPr>
          <p:spPr bwMode="gray">
            <a:xfrm>
              <a:off x="3598" y="2640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5" name="Rectangle 85"/>
            <p:cNvSpPr>
              <a:spLocks noChangeArrowheads="1"/>
            </p:cNvSpPr>
            <p:nvPr/>
          </p:nvSpPr>
          <p:spPr bwMode="gray">
            <a:xfrm>
              <a:off x="3598" y="3071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6" name="Rectangle 86"/>
            <p:cNvSpPr>
              <a:spLocks noChangeArrowheads="1"/>
            </p:cNvSpPr>
            <p:nvPr/>
          </p:nvSpPr>
          <p:spPr bwMode="gray">
            <a:xfrm>
              <a:off x="3600" y="3510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6647" name="Rectangle 87"/>
          <p:cNvSpPr>
            <a:spLocks noChangeArrowheads="1"/>
          </p:cNvSpPr>
          <p:nvPr/>
        </p:nvSpPr>
        <p:spPr bwMode="gray">
          <a:xfrm>
            <a:off x="2286000" y="5697538"/>
            <a:ext cx="4495800" cy="152400"/>
          </a:xfrm>
          <a:prstGeom prst="rect">
            <a:avLst/>
          </a:prstGeom>
          <a:gradFill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gamma/>
                  <a:shade val="46275"/>
                  <a:invGamma/>
                  <a:alpha val="58000"/>
                </a:schemeClr>
              </a:gs>
              <a:gs pos="100000">
                <a:schemeClr val="bg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019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MỤC TIÊU HỘI THẢO KHOA HỌC</a:t>
            </a:r>
            <a:endParaRPr lang="en-US" sz="2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87427617"/>
              </p:ext>
            </p:extLst>
          </p:nvPr>
        </p:nvGraphicFramePr>
        <p:xfrm>
          <a:off x="0" y="1124744"/>
          <a:ext cx="91440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83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THÀNH PHẦN THAM DỰ, TỔ CHỨC</a:t>
            </a:r>
            <a:endParaRPr lang="en-US" sz="2000" dirty="0"/>
          </a:p>
        </p:txBody>
      </p:sp>
      <p:sp>
        <p:nvSpPr>
          <p:cNvPr id="88100" name="Rectangle 36"/>
          <p:cNvSpPr>
            <a:spLocks noChangeArrowheads="1"/>
          </p:cNvSpPr>
          <p:nvPr/>
        </p:nvSpPr>
        <p:spPr bwMode="invGray">
          <a:xfrm>
            <a:off x="35496" y="1847850"/>
            <a:ext cx="4405196" cy="7191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9893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01" name="Group 37"/>
          <p:cNvGrpSpPr>
            <a:grpSpLocks/>
          </p:cNvGrpSpPr>
          <p:nvPr/>
        </p:nvGrpSpPr>
        <p:grpSpPr bwMode="auto">
          <a:xfrm>
            <a:off x="4049514" y="1573213"/>
            <a:ext cx="1098550" cy="1001712"/>
            <a:chOff x="1488" y="1968"/>
            <a:chExt cx="432" cy="432"/>
          </a:xfrm>
        </p:grpSpPr>
        <p:grpSp>
          <p:nvGrpSpPr>
            <p:cNvPr id="88102" name="Group 38"/>
            <p:cNvGrpSpPr>
              <a:grpSpLocks/>
            </p:cNvGrpSpPr>
            <p:nvPr/>
          </p:nvGrpSpPr>
          <p:grpSpPr bwMode="auto">
            <a:xfrm>
              <a:off x="1488" y="1968"/>
              <a:ext cx="432" cy="432"/>
              <a:chOff x="2016" y="1920"/>
              <a:chExt cx="1680" cy="1680"/>
            </a:xfrm>
          </p:grpSpPr>
          <p:sp>
            <p:nvSpPr>
              <p:cNvPr id="88103" name="Oval 39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FF9900">
                      <a:gamma/>
                      <a:shade val="39216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04" name="Freeform 40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05" name="Text Box 41"/>
            <p:cNvSpPr txBox="1">
              <a:spLocks noChangeArrowheads="1"/>
            </p:cNvSpPr>
            <p:nvPr/>
          </p:nvSpPr>
          <p:spPr bwMode="gray">
            <a:xfrm>
              <a:off x="1631" y="2016"/>
              <a:ext cx="165" cy="1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A</a:t>
              </a:r>
            </a:p>
          </p:txBody>
        </p:sp>
      </p:grpSp>
      <p:sp>
        <p:nvSpPr>
          <p:cNvPr id="88106" name="Text Box 42"/>
          <p:cNvSpPr txBox="1">
            <a:spLocks noChangeArrowheads="1"/>
          </p:cNvSpPr>
          <p:nvPr/>
        </p:nvSpPr>
        <p:spPr bwMode="black">
          <a:xfrm>
            <a:off x="-229188" y="1920657"/>
            <a:ext cx="42787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vi-VN" b="1" dirty="0">
                <a:solidFill>
                  <a:srgbClr val="FFFFFF"/>
                </a:solidFill>
              </a:rPr>
              <a:t>Đại diện lãnh đạo, các trường cao đẳng, trung cấp và khách mời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07" name="Rectangle 43"/>
          <p:cNvSpPr>
            <a:spLocks noChangeArrowheads="1"/>
          </p:cNvSpPr>
          <p:nvPr/>
        </p:nvSpPr>
        <p:spPr bwMode="invGray">
          <a:xfrm>
            <a:off x="0" y="2979738"/>
            <a:ext cx="5940152" cy="7191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418AEB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08" name="Group 44"/>
          <p:cNvGrpSpPr>
            <a:grpSpLocks/>
          </p:cNvGrpSpPr>
          <p:nvPr/>
        </p:nvGrpSpPr>
        <p:grpSpPr bwMode="auto">
          <a:xfrm>
            <a:off x="5500787" y="2727325"/>
            <a:ext cx="1087437" cy="1006475"/>
            <a:chOff x="3938" y="1968"/>
            <a:chExt cx="430" cy="437"/>
          </a:xfrm>
        </p:grpSpPr>
        <p:grpSp>
          <p:nvGrpSpPr>
            <p:cNvPr id="88109" name="Group 45"/>
            <p:cNvGrpSpPr>
              <a:grpSpLocks/>
            </p:cNvGrpSpPr>
            <p:nvPr/>
          </p:nvGrpSpPr>
          <p:grpSpPr bwMode="auto">
            <a:xfrm>
              <a:off x="3938" y="1968"/>
              <a:ext cx="430" cy="437"/>
              <a:chOff x="2016" y="1920"/>
              <a:chExt cx="1680" cy="1680"/>
            </a:xfrm>
          </p:grpSpPr>
          <p:sp>
            <p:nvSpPr>
              <p:cNvPr id="88110" name="Oval 4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4996E3"/>
                  </a:gs>
                  <a:gs pos="100000">
                    <a:srgbClr val="4996E3">
                      <a:gamma/>
                      <a:shade val="30196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11" name="Freeform 4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66A7E8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12" name="Text Box 48"/>
            <p:cNvSpPr txBox="1">
              <a:spLocks noChangeArrowheads="1"/>
            </p:cNvSpPr>
            <p:nvPr/>
          </p:nvSpPr>
          <p:spPr bwMode="gray">
            <a:xfrm>
              <a:off x="4067" y="2028"/>
              <a:ext cx="164" cy="1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B</a:t>
              </a:r>
            </a:p>
          </p:txBody>
        </p:sp>
      </p:grpSp>
      <p:sp>
        <p:nvSpPr>
          <p:cNvPr id="88113" name="Text Box 49"/>
          <p:cNvSpPr txBox="1">
            <a:spLocks noChangeArrowheads="1"/>
          </p:cNvSpPr>
          <p:nvPr/>
        </p:nvSpPr>
        <p:spPr bwMode="black">
          <a:xfrm>
            <a:off x="23811" y="3068960"/>
            <a:ext cx="5456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Các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nhà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khoa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học</a:t>
            </a:r>
            <a:r>
              <a:rPr lang="en-US" b="1" dirty="0">
                <a:solidFill>
                  <a:srgbClr val="FFFFFF"/>
                </a:solidFill>
              </a:rPr>
              <a:t>, </a:t>
            </a:r>
            <a:r>
              <a:rPr lang="en-US" b="1" dirty="0" err="1">
                <a:solidFill>
                  <a:srgbClr val="FFFFFF"/>
                </a:solidFill>
              </a:rPr>
              <a:t>chuyên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gia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trong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GDNN </a:t>
            </a:r>
            <a:r>
              <a:rPr lang="en-US" b="1" dirty="0" err="1" smtClean="0">
                <a:solidFill>
                  <a:srgbClr val="FFFFFF"/>
                </a:solidFill>
              </a:rPr>
              <a:t>trong</a:t>
            </a:r>
            <a:r>
              <a:rPr lang="en-US" b="1" dirty="0" smtClean="0">
                <a:solidFill>
                  <a:srgbClr val="FFFFFF"/>
                </a:solidFill>
              </a:rPr>
              <a:t> CN 4.0</a:t>
            </a:r>
            <a:r>
              <a:rPr lang="en-US" b="1" dirty="0">
                <a:solidFill>
                  <a:srgbClr val="FFFFFF"/>
                </a:solidFill>
              </a:rPr>
              <a:t>, </a:t>
            </a:r>
            <a:r>
              <a:rPr lang="en-US" b="1" dirty="0" err="1">
                <a:solidFill>
                  <a:srgbClr val="FFFFFF"/>
                </a:solidFill>
              </a:rPr>
              <a:t>chuyên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gia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CNTT, QLGD </a:t>
            </a:r>
            <a:r>
              <a:rPr lang="en-US" b="1" dirty="0" err="1" smtClean="0">
                <a:solidFill>
                  <a:srgbClr val="FFFFFF"/>
                </a:solidFill>
              </a:rPr>
              <a:t>và</a:t>
            </a:r>
            <a:r>
              <a:rPr lang="en-US" b="1" dirty="0" smtClean="0">
                <a:solidFill>
                  <a:srgbClr val="FFFFFF"/>
                </a:solidFill>
              </a:rPr>
              <a:t> DN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14" name="Rectangle 50"/>
          <p:cNvSpPr>
            <a:spLocks noChangeArrowheads="1"/>
          </p:cNvSpPr>
          <p:nvPr/>
        </p:nvSpPr>
        <p:spPr bwMode="invGray">
          <a:xfrm>
            <a:off x="0" y="4090988"/>
            <a:ext cx="6876256" cy="7207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9942E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15" name="Group 51"/>
          <p:cNvGrpSpPr>
            <a:grpSpLocks/>
          </p:cNvGrpSpPr>
          <p:nvPr/>
        </p:nvGrpSpPr>
        <p:grpSpPr bwMode="auto">
          <a:xfrm>
            <a:off x="6281762" y="3810000"/>
            <a:ext cx="1098550" cy="1012825"/>
            <a:chOff x="3552" y="3339"/>
            <a:chExt cx="412" cy="392"/>
          </a:xfrm>
        </p:grpSpPr>
        <p:grpSp>
          <p:nvGrpSpPr>
            <p:cNvPr id="88116" name="Group 52"/>
            <p:cNvGrpSpPr>
              <a:grpSpLocks/>
            </p:cNvGrpSpPr>
            <p:nvPr/>
          </p:nvGrpSpPr>
          <p:grpSpPr bwMode="auto">
            <a:xfrm>
              <a:off x="3552" y="3339"/>
              <a:ext cx="412" cy="392"/>
              <a:chOff x="2016" y="1920"/>
              <a:chExt cx="1680" cy="1680"/>
            </a:xfrm>
          </p:grpSpPr>
          <p:sp>
            <p:nvSpPr>
              <p:cNvPr id="88117" name="Oval 53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9966FF"/>
                  </a:gs>
                  <a:gs pos="100000">
                    <a:srgbClr val="9966FF">
                      <a:gamma/>
                      <a:shade val="2431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18" name="Freeform 54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9966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19" name="Text Box 55"/>
            <p:cNvSpPr txBox="1">
              <a:spLocks noChangeArrowheads="1"/>
            </p:cNvSpPr>
            <p:nvPr/>
          </p:nvSpPr>
          <p:spPr bwMode="gray">
            <a:xfrm>
              <a:off x="3704" y="3360"/>
              <a:ext cx="152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C</a:t>
              </a:r>
            </a:p>
          </p:txBody>
        </p:sp>
      </p:grpSp>
      <p:sp>
        <p:nvSpPr>
          <p:cNvPr id="88120" name="Text Box 56"/>
          <p:cNvSpPr txBox="1">
            <a:spLocks noChangeArrowheads="1"/>
          </p:cNvSpPr>
          <p:nvPr/>
        </p:nvSpPr>
        <p:spPr bwMode="black">
          <a:xfrm>
            <a:off x="35496" y="4149080"/>
            <a:ext cx="62062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Sở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Khoa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học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và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Công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nghệ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Thành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phố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Hồ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Chí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Minh, </a:t>
            </a:r>
            <a:r>
              <a:rPr lang="vi-VN" b="1" dirty="0">
                <a:solidFill>
                  <a:srgbClr val="FFFFFF"/>
                </a:solidFill>
              </a:rPr>
              <a:t>Văn phòng đại diện Trường </a:t>
            </a:r>
            <a:r>
              <a:rPr lang="en-US" b="1" dirty="0" smtClean="0">
                <a:solidFill>
                  <a:srgbClr val="FFFFFF"/>
                </a:solidFill>
              </a:rPr>
              <a:t>ĐH </a:t>
            </a:r>
            <a:r>
              <a:rPr lang="vi-VN" b="1" dirty="0" smtClean="0">
                <a:solidFill>
                  <a:srgbClr val="FFFFFF"/>
                </a:solidFill>
              </a:rPr>
              <a:t>Bang </a:t>
            </a:r>
            <a:r>
              <a:rPr lang="vi-VN" b="1" dirty="0">
                <a:solidFill>
                  <a:srgbClr val="FFFFFF"/>
                </a:solidFill>
              </a:rPr>
              <a:t>Arizona Hoa Kỳ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21" name="Rectangle 57"/>
          <p:cNvSpPr>
            <a:spLocks noChangeArrowheads="1"/>
          </p:cNvSpPr>
          <p:nvPr/>
        </p:nvSpPr>
        <p:spPr bwMode="invGray">
          <a:xfrm>
            <a:off x="0" y="5214938"/>
            <a:ext cx="7380312" cy="7191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33AD8A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22" name="Group 58"/>
          <p:cNvGrpSpPr>
            <a:grpSpLocks/>
          </p:cNvGrpSpPr>
          <p:nvPr/>
        </p:nvGrpSpPr>
        <p:grpSpPr bwMode="auto">
          <a:xfrm>
            <a:off x="6925072" y="4953000"/>
            <a:ext cx="1103312" cy="1019175"/>
            <a:chOff x="2016" y="1920"/>
            <a:chExt cx="1680" cy="1680"/>
          </a:xfrm>
        </p:grpSpPr>
        <p:sp>
          <p:nvSpPr>
            <p:cNvPr id="88123" name="Oval 59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33CCCC"/>
                </a:gs>
                <a:gs pos="100000">
                  <a:srgbClr val="33CCCC">
                    <a:gamma/>
                    <a:shade val="2431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8124" name="Freeform 60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33CCCC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88125" name="Text Box 61"/>
          <p:cNvSpPr txBox="1">
            <a:spLocks noChangeArrowheads="1"/>
          </p:cNvSpPr>
          <p:nvPr/>
        </p:nvSpPr>
        <p:spPr bwMode="gray">
          <a:xfrm>
            <a:off x="7303790" y="5019675"/>
            <a:ext cx="436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D</a:t>
            </a:r>
          </a:p>
        </p:txBody>
      </p:sp>
      <p:sp>
        <p:nvSpPr>
          <p:cNvPr id="88126" name="Text Box 62"/>
          <p:cNvSpPr txBox="1">
            <a:spLocks noChangeArrowheads="1"/>
          </p:cNvSpPr>
          <p:nvPr/>
        </p:nvSpPr>
        <p:spPr bwMode="black">
          <a:xfrm>
            <a:off x="251519" y="5301208"/>
            <a:ext cx="65116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T</a:t>
            </a:r>
            <a:r>
              <a:rPr lang="en-US" b="1" dirty="0" err="1" smtClean="0">
                <a:solidFill>
                  <a:srgbClr val="FFFFFF"/>
                </a:solidFill>
              </a:rPr>
              <a:t>ập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đoàn</a:t>
            </a:r>
            <a:r>
              <a:rPr lang="en-US" b="1" dirty="0">
                <a:solidFill>
                  <a:srgbClr val="FFFFFF"/>
                </a:solidFill>
              </a:rPr>
              <a:t> KONE, </a:t>
            </a:r>
            <a:r>
              <a:rPr lang="en-US" b="1" dirty="0" err="1">
                <a:solidFill>
                  <a:srgbClr val="FFFFFF"/>
                </a:solidFill>
              </a:rPr>
              <a:t>Phần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Lan </a:t>
            </a:r>
          </a:p>
          <a:p>
            <a:pPr algn="r" eaLnBrk="0" hangingPunct="0"/>
            <a:r>
              <a:rPr lang="en-US" b="1" dirty="0" err="1" smtClean="0">
                <a:solidFill>
                  <a:srgbClr val="FFFFFF"/>
                </a:solidFill>
              </a:rPr>
              <a:t>Tập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đoàn</a:t>
            </a:r>
            <a:r>
              <a:rPr lang="en-US" b="1" dirty="0">
                <a:solidFill>
                  <a:srgbClr val="FFFFFF"/>
                </a:solidFill>
              </a:rPr>
              <a:t> Schneider Electric, </a:t>
            </a:r>
            <a:r>
              <a:rPr lang="en-US" b="1" dirty="0" err="1">
                <a:solidFill>
                  <a:srgbClr val="FFFFFF"/>
                </a:solidFill>
              </a:rPr>
              <a:t>Pháp</a:t>
            </a:r>
            <a:endParaRPr 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55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9512" y="1268760"/>
            <a:ext cx="878497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PGS</a:t>
            </a:r>
            <a:r>
              <a:rPr lang="en-US" sz="2400" dirty="0">
                <a:solidFill>
                  <a:srgbClr val="FFFF00"/>
                </a:solidFill>
              </a:rPr>
              <a:t>. TS. </a:t>
            </a:r>
            <a:r>
              <a:rPr lang="en-US" sz="2400" dirty="0" err="1">
                <a:solidFill>
                  <a:srgbClr val="FFFF00"/>
                </a:solidFill>
              </a:rPr>
              <a:t>Trần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Khánh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Đức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giảng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viên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cao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cấp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Trường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Bách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Hà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Nội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Nguyễn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Thị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Thanh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Phượng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Giám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quốc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Bang Arizona, </a:t>
            </a:r>
            <a:r>
              <a:rPr lang="en-US" sz="2400" dirty="0" err="1">
                <a:solidFill>
                  <a:srgbClr val="FFFF00"/>
                </a:solidFill>
              </a:rPr>
              <a:t>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Vũ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Xuân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Hùng</a:t>
            </a:r>
            <a:r>
              <a:rPr lang="en-US" sz="2400" dirty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Vụ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trưởng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Vụ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Đào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tạo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chính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quy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Tổng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cục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dạy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nghề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Nguyễn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Việt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Dũng</a:t>
            </a:r>
            <a:r>
              <a:rPr lang="en-US" sz="2400" dirty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Giám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Sở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và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nghệ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Thành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phố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Hồ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Chí</a:t>
            </a:r>
            <a:r>
              <a:rPr lang="en-US" sz="2400" dirty="0">
                <a:solidFill>
                  <a:srgbClr val="FFFF00"/>
                </a:solidFill>
              </a:rPr>
              <a:t> Minh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Ông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FF00"/>
                </a:solidFill>
              </a:rPr>
              <a:t>Jeffrey S. Goss, </a:t>
            </a:r>
            <a:r>
              <a:rPr lang="en-US" sz="2400" dirty="0" err="1">
                <a:solidFill>
                  <a:srgbClr val="FFFF00"/>
                </a:solidFill>
              </a:rPr>
              <a:t>Phó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Hiệu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trưởng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trường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Bang Arizona, </a:t>
            </a:r>
            <a:r>
              <a:rPr lang="en-US" sz="2400" dirty="0" err="1">
                <a:solidFill>
                  <a:srgbClr val="FFFF00"/>
                </a:solidFill>
              </a:rPr>
              <a:t>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Jolanda</a:t>
            </a:r>
            <a:r>
              <a:rPr lang="en-US" sz="2400" dirty="0">
                <a:solidFill>
                  <a:srgbClr val="FFFF00"/>
                </a:solidFill>
              </a:rPr>
              <a:t> Tromp, </a:t>
            </a:r>
            <a:r>
              <a:rPr lang="en-US" sz="2400" dirty="0" err="1">
                <a:solidFill>
                  <a:srgbClr val="FFFF00"/>
                </a:solidFill>
              </a:rPr>
              <a:t>Giám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trung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tâm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mô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phỏng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và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thực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tế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ảo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trường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Duy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Tân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Ông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FF00"/>
                </a:solidFill>
              </a:rPr>
              <a:t>John </a:t>
            </a:r>
            <a:r>
              <a:rPr lang="en-US" sz="2400" dirty="0" err="1">
                <a:solidFill>
                  <a:srgbClr val="FFFF00"/>
                </a:solidFill>
              </a:rPr>
              <a:t>Valar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sáng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lập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viên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tập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đoàn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Electude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Hà</a:t>
            </a:r>
            <a:r>
              <a:rPr lang="en-US" sz="2400" dirty="0">
                <a:solidFill>
                  <a:srgbClr val="FFFF00"/>
                </a:solidFill>
              </a:rPr>
              <a:t> Lan</a:t>
            </a: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CÁC NHÀ KHOA HỌC CỐ VẤN NỘI DUNG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49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KINH PHÍ TỔ CHỨC VÀ TÀI TRỢ 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35496" y="1077699"/>
            <a:ext cx="907300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600" dirty="0" smtClean="0"/>
              <a:t>- </a:t>
            </a:r>
            <a:r>
              <a:rPr lang="en-US" sz="2600" dirty="0" err="1" smtClean="0"/>
              <a:t>Kinh</a:t>
            </a:r>
            <a:r>
              <a:rPr lang="en-US" sz="2600" dirty="0" smtClean="0"/>
              <a:t> </a:t>
            </a:r>
            <a:r>
              <a:rPr lang="en-US" sz="2600" dirty="0" err="1"/>
              <a:t>phí</a:t>
            </a:r>
            <a:r>
              <a:rPr lang="en-US" sz="2600" dirty="0"/>
              <a:t> </a:t>
            </a:r>
            <a:r>
              <a:rPr lang="en-US" sz="2600" dirty="0" err="1"/>
              <a:t>tổ</a:t>
            </a:r>
            <a:r>
              <a:rPr lang="en-US" sz="2600" dirty="0"/>
              <a:t> </a:t>
            </a:r>
            <a:r>
              <a:rPr lang="en-US" sz="2600" dirty="0" err="1"/>
              <a:t>chức</a:t>
            </a:r>
            <a:r>
              <a:rPr lang="en-US" sz="2600" dirty="0"/>
              <a:t> </a:t>
            </a:r>
            <a:r>
              <a:rPr lang="en-US" sz="2600" dirty="0" err="1"/>
              <a:t>hội</a:t>
            </a:r>
            <a:r>
              <a:rPr lang="en-US" sz="2600" dirty="0"/>
              <a:t> </a:t>
            </a:r>
            <a:r>
              <a:rPr lang="en-US" sz="2600" dirty="0" err="1"/>
              <a:t>thảo</a:t>
            </a:r>
            <a:r>
              <a:rPr lang="en-US" sz="2600" dirty="0"/>
              <a:t> do </a:t>
            </a:r>
            <a:r>
              <a:rPr lang="en-US" sz="2600" dirty="0" err="1"/>
              <a:t>Trường</a:t>
            </a:r>
            <a:r>
              <a:rPr lang="en-US" sz="2600" dirty="0"/>
              <a:t> Cao </a:t>
            </a:r>
            <a:r>
              <a:rPr lang="en-US" sz="2600" dirty="0" err="1"/>
              <a:t>đẳng</a:t>
            </a:r>
            <a:r>
              <a:rPr lang="en-US" sz="2600" dirty="0"/>
              <a:t> </a:t>
            </a:r>
            <a:r>
              <a:rPr lang="en-US" sz="2600" dirty="0" err="1"/>
              <a:t>Lý</a:t>
            </a:r>
            <a:r>
              <a:rPr lang="en-US" sz="2600" dirty="0"/>
              <a:t> </a:t>
            </a:r>
            <a:r>
              <a:rPr lang="en-US" sz="2600" dirty="0" err="1"/>
              <a:t>Tự</a:t>
            </a:r>
            <a:r>
              <a:rPr lang="en-US" sz="2600" dirty="0"/>
              <a:t> </a:t>
            </a:r>
            <a:r>
              <a:rPr lang="en-US" sz="2600" dirty="0" err="1"/>
              <a:t>Trọng</a:t>
            </a:r>
            <a:r>
              <a:rPr lang="en-US" sz="2600" dirty="0"/>
              <a:t> </a:t>
            </a:r>
            <a:r>
              <a:rPr lang="en-US" sz="2600" dirty="0" err="1"/>
              <a:t>Thành</a:t>
            </a:r>
            <a:r>
              <a:rPr lang="en-US" sz="2600" dirty="0"/>
              <a:t> </a:t>
            </a:r>
            <a:r>
              <a:rPr lang="en-US" sz="2600" dirty="0" err="1"/>
              <a:t>phố</a:t>
            </a:r>
            <a:r>
              <a:rPr lang="en-US" sz="2600" dirty="0"/>
              <a:t> </a:t>
            </a:r>
            <a:r>
              <a:rPr lang="en-US" sz="2600" dirty="0" err="1"/>
              <a:t>Hồ</a:t>
            </a:r>
            <a:r>
              <a:rPr lang="en-US" sz="2600" dirty="0"/>
              <a:t> </a:t>
            </a:r>
            <a:r>
              <a:rPr lang="en-US" sz="2600" dirty="0" err="1"/>
              <a:t>Chí</a:t>
            </a:r>
            <a:r>
              <a:rPr lang="en-US" sz="2600" dirty="0"/>
              <a:t> Minh </a:t>
            </a:r>
            <a:r>
              <a:rPr lang="en-US" sz="2600" dirty="0" err="1"/>
              <a:t>chủ</a:t>
            </a:r>
            <a:r>
              <a:rPr lang="en-US" sz="2600" dirty="0"/>
              <a:t> </a:t>
            </a:r>
            <a:r>
              <a:rPr lang="en-US" sz="2600" dirty="0" err="1"/>
              <a:t>trì</a:t>
            </a:r>
            <a:r>
              <a:rPr lang="en-US" sz="2600" dirty="0"/>
              <a:t>. </a:t>
            </a:r>
            <a:r>
              <a:rPr lang="en-US" sz="2600" dirty="0" err="1"/>
              <a:t>Tác</a:t>
            </a:r>
            <a:r>
              <a:rPr lang="en-US" sz="2600" dirty="0"/>
              <a:t> </a:t>
            </a:r>
            <a:r>
              <a:rPr lang="en-US" sz="2600" dirty="0" err="1"/>
              <a:t>giả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bài</a:t>
            </a:r>
            <a:r>
              <a:rPr lang="en-US" sz="2600" dirty="0"/>
              <a:t> </a:t>
            </a:r>
            <a:r>
              <a:rPr lang="en-US" sz="2600" dirty="0" err="1"/>
              <a:t>báo</a:t>
            </a:r>
            <a:r>
              <a:rPr lang="en-US" sz="2600" dirty="0"/>
              <a:t> </a:t>
            </a:r>
            <a:r>
              <a:rPr lang="en-US" sz="2600" dirty="0" err="1"/>
              <a:t>cáo</a:t>
            </a:r>
            <a:r>
              <a:rPr lang="en-US" sz="2600" dirty="0"/>
              <a:t>, </a:t>
            </a:r>
            <a:r>
              <a:rPr lang="en-US" sz="2600" dirty="0" err="1"/>
              <a:t>tham</a:t>
            </a:r>
            <a:r>
              <a:rPr lang="en-US" sz="2600" dirty="0"/>
              <a:t> </a:t>
            </a:r>
            <a:r>
              <a:rPr lang="en-US" sz="2600" dirty="0" err="1"/>
              <a:t>luận</a:t>
            </a:r>
            <a:r>
              <a:rPr lang="en-US" sz="2600" dirty="0"/>
              <a:t> </a:t>
            </a:r>
            <a:r>
              <a:rPr lang="en-US" sz="2600" dirty="0" err="1"/>
              <a:t>đóng</a:t>
            </a:r>
            <a:r>
              <a:rPr lang="en-US" sz="2600" dirty="0"/>
              <a:t> </a:t>
            </a:r>
            <a:r>
              <a:rPr lang="en-US" sz="2600" dirty="0" err="1"/>
              <a:t>góp</a:t>
            </a:r>
            <a:r>
              <a:rPr lang="en-US" sz="2600" dirty="0"/>
              <a:t> </a:t>
            </a:r>
            <a:r>
              <a:rPr lang="en-US" sz="2600" dirty="0" err="1"/>
              <a:t>cho</a:t>
            </a:r>
            <a:r>
              <a:rPr lang="en-US" sz="2600" dirty="0"/>
              <a:t> </a:t>
            </a:r>
            <a:r>
              <a:rPr lang="en-US" sz="2600" dirty="0" err="1"/>
              <a:t>Hội</a:t>
            </a:r>
            <a:r>
              <a:rPr lang="en-US" sz="2600" dirty="0"/>
              <a:t> </a:t>
            </a:r>
            <a:r>
              <a:rPr lang="en-US" sz="2600" dirty="0" err="1"/>
              <a:t>thảo</a:t>
            </a:r>
            <a:r>
              <a:rPr lang="en-US" sz="2600" dirty="0"/>
              <a:t> </a:t>
            </a:r>
            <a:r>
              <a:rPr lang="en-US" sz="2600" dirty="0" err="1"/>
              <a:t>được</a:t>
            </a:r>
            <a:r>
              <a:rPr lang="en-US" sz="2600" dirty="0"/>
              <a:t> </a:t>
            </a:r>
            <a:r>
              <a:rPr lang="en-US" sz="2600" dirty="0" err="1"/>
              <a:t>nhận</a:t>
            </a:r>
            <a:r>
              <a:rPr lang="en-US" sz="2600" dirty="0"/>
              <a:t> </a:t>
            </a:r>
            <a:r>
              <a:rPr lang="en-US" sz="2600" dirty="0" err="1"/>
              <a:t>thù</a:t>
            </a:r>
            <a:r>
              <a:rPr lang="en-US" sz="2600" dirty="0"/>
              <a:t> </a:t>
            </a:r>
            <a:r>
              <a:rPr lang="en-US" sz="2600" dirty="0" err="1"/>
              <a:t>lao</a:t>
            </a:r>
            <a:r>
              <a:rPr lang="en-US" sz="2600" dirty="0"/>
              <a:t> </a:t>
            </a:r>
            <a:r>
              <a:rPr lang="en-US" sz="2600" dirty="0" err="1"/>
              <a:t>định</a:t>
            </a:r>
            <a:r>
              <a:rPr lang="en-US" sz="2600" dirty="0"/>
              <a:t> </a:t>
            </a:r>
            <a:r>
              <a:rPr lang="en-US" sz="2600" dirty="0" err="1"/>
              <a:t>mức</a:t>
            </a:r>
            <a:r>
              <a:rPr lang="en-US" sz="2600" dirty="0"/>
              <a:t> </a:t>
            </a:r>
            <a:r>
              <a:rPr lang="en-US" sz="2600" dirty="0" err="1"/>
              <a:t>quy</a:t>
            </a:r>
            <a:r>
              <a:rPr lang="en-US" sz="2600" dirty="0"/>
              <a:t> </a:t>
            </a:r>
            <a:r>
              <a:rPr lang="en-US" sz="2600" dirty="0" err="1"/>
              <a:t>định</a:t>
            </a:r>
            <a:r>
              <a:rPr lang="en-US" sz="2600" dirty="0"/>
              <a:t> </a:t>
            </a:r>
            <a:r>
              <a:rPr lang="en-US" sz="2600" dirty="0" err="1"/>
              <a:t>tại</a:t>
            </a:r>
            <a:r>
              <a:rPr lang="en-US" sz="2600" dirty="0"/>
              <a:t> </a:t>
            </a:r>
            <a:r>
              <a:rPr lang="en-US" sz="2600" dirty="0" err="1"/>
              <a:t>thông</a:t>
            </a:r>
            <a:r>
              <a:rPr lang="en-US" sz="2600" dirty="0"/>
              <a:t> </a:t>
            </a:r>
            <a:r>
              <a:rPr lang="en-US" sz="2600" dirty="0" err="1"/>
              <a:t>tư</a:t>
            </a:r>
            <a:r>
              <a:rPr lang="en-US" sz="2600" dirty="0"/>
              <a:t> </a:t>
            </a:r>
            <a:r>
              <a:rPr lang="en-US" sz="2600" dirty="0" err="1"/>
              <a:t>liên</a:t>
            </a:r>
            <a:r>
              <a:rPr lang="en-US" sz="2600" dirty="0"/>
              <a:t> </a:t>
            </a:r>
            <a:r>
              <a:rPr lang="en-US" sz="2600" dirty="0" err="1"/>
              <a:t>tịch</a:t>
            </a:r>
            <a:r>
              <a:rPr lang="en-US" sz="2600" dirty="0"/>
              <a:t> </a:t>
            </a:r>
            <a:r>
              <a:rPr lang="en-US" sz="2600" dirty="0" err="1"/>
              <a:t>số</a:t>
            </a:r>
            <a:r>
              <a:rPr lang="en-US" sz="2600" dirty="0"/>
              <a:t> 55/2015/TTLT-BTC-BKHCN </a:t>
            </a:r>
            <a:r>
              <a:rPr lang="en-US" sz="2600" dirty="0" err="1"/>
              <a:t>về</a:t>
            </a:r>
            <a:r>
              <a:rPr lang="en-US" sz="2600" dirty="0"/>
              <a:t> </a:t>
            </a:r>
            <a:r>
              <a:rPr lang="en-US" sz="2600" dirty="0" err="1"/>
              <a:t>hướng</a:t>
            </a:r>
            <a:r>
              <a:rPr lang="en-US" sz="2600" dirty="0"/>
              <a:t> </a:t>
            </a:r>
            <a:r>
              <a:rPr lang="en-US" sz="2600" dirty="0" err="1"/>
              <a:t>dẫn</a:t>
            </a:r>
            <a:r>
              <a:rPr lang="en-US" sz="2600" dirty="0"/>
              <a:t> </a:t>
            </a:r>
            <a:r>
              <a:rPr lang="en-US" sz="2600" dirty="0" err="1"/>
              <a:t>định</a:t>
            </a:r>
            <a:r>
              <a:rPr lang="en-US" sz="2600" dirty="0"/>
              <a:t> </a:t>
            </a:r>
            <a:r>
              <a:rPr lang="en-US" sz="2600" dirty="0" err="1"/>
              <a:t>mức</a:t>
            </a:r>
            <a:r>
              <a:rPr lang="en-US" sz="2600" dirty="0"/>
              <a:t> </a:t>
            </a:r>
            <a:r>
              <a:rPr lang="en-US" sz="2600" dirty="0" err="1"/>
              <a:t>xây</a:t>
            </a:r>
            <a:r>
              <a:rPr lang="en-US" sz="2600" dirty="0"/>
              <a:t> </a:t>
            </a:r>
            <a:r>
              <a:rPr lang="en-US" sz="2600" dirty="0" err="1"/>
              <a:t>dựng</a:t>
            </a:r>
            <a:r>
              <a:rPr lang="en-US" sz="2600" dirty="0"/>
              <a:t>, </a:t>
            </a:r>
            <a:r>
              <a:rPr lang="en-US" sz="2600" dirty="0" err="1"/>
              <a:t>phân</a:t>
            </a:r>
            <a:r>
              <a:rPr lang="en-US" sz="2600" dirty="0"/>
              <a:t> </a:t>
            </a:r>
            <a:r>
              <a:rPr lang="en-US" sz="2600" dirty="0" err="1"/>
              <a:t>bổ</a:t>
            </a:r>
            <a:r>
              <a:rPr lang="en-US" sz="2600" dirty="0"/>
              <a:t> </a:t>
            </a:r>
            <a:r>
              <a:rPr lang="en-US" sz="2600" dirty="0" err="1"/>
              <a:t>dự</a:t>
            </a:r>
            <a:r>
              <a:rPr lang="en-US" sz="2600" dirty="0"/>
              <a:t> </a:t>
            </a:r>
            <a:r>
              <a:rPr lang="en-US" sz="2600" dirty="0" err="1"/>
              <a:t>toán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quyết</a:t>
            </a:r>
            <a:r>
              <a:rPr lang="en-US" sz="2600" dirty="0"/>
              <a:t> </a:t>
            </a:r>
            <a:r>
              <a:rPr lang="en-US" sz="2600" dirty="0" err="1"/>
              <a:t>toán</a:t>
            </a:r>
            <a:r>
              <a:rPr lang="en-US" sz="2600" dirty="0"/>
              <a:t> </a:t>
            </a:r>
            <a:r>
              <a:rPr lang="en-US" sz="2600" dirty="0" err="1"/>
              <a:t>kinh</a:t>
            </a:r>
            <a:r>
              <a:rPr lang="en-US" sz="2600" dirty="0"/>
              <a:t> </a:t>
            </a:r>
            <a:r>
              <a:rPr lang="en-US" sz="2600" dirty="0" err="1"/>
              <a:t>phí</a:t>
            </a:r>
            <a:r>
              <a:rPr lang="en-US" sz="2600" dirty="0"/>
              <a:t> </a:t>
            </a:r>
            <a:r>
              <a:rPr lang="en-US" sz="2600" dirty="0" err="1"/>
              <a:t>đối</a:t>
            </a:r>
            <a:r>
              <a:rPr lang="en-US" sz="2600" dirty="0"/>
              <a:t> </a:t>
            </a:r>
            <a:r>
              <a:rPr lang="en-US" sz="2600" dirty="0" err="1"/>
              <a:t>với</a:t>
            </a:r>
            <a:r>
              <a:rPr lang="en-US" sz="2600" dirty="0"/>
              <a:t> </a:t>
            </a:r>
            <a:r>
              <a:rPr lang="en-US" sz="2600" dirty="0" err="1"/>
              <a:t>nhiệm</a:t>
            </a:r>
            <a:r>
              <a:rPr lang="en-US" sz="2600" dirty="0"/>
              <a:t> </a:t>
            </a:r>
            <a:r>
              <a:rPr lang="en-US" sz="2600" dirty="0" err="1"/>
              <a:t>vụ</a:t>
            </a:r>
            <a:r>
              <a:rPr lang="en-US" sz="2600" dirty="0"/>
              <a:t> </a:t>
            </a:r>
            <a:r>
              <a:rPr lang="en-US" sz="2600" dirty="0" err="1"/>
              <a:t>khoa</a:t>
            </a:r>
            <a:r>
              <a:rPr lang="en-US" sz="2600" dirty="0"/>
              <a:t> </a:t>
            </a:r>
            <a:r>
              <a:rPr lang="en-US" sz="2600" dirty="0" err="1"/>
              <a:t>học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công</a:t>
            </a:r>
            <a:r>
              <a:rPr lang="en-US" sz="2600" dirty="0"/>
              <a:t> </a:t>
            </a:r>
            <a:r>
              <a:rPr lang="en-US" sz="2600" dirty="0" err="1"/>
              <a:t>nghệ</a:t>
            </a:r>
            <a:r>
              <a:rPr lang="en-US" sz="2600" dirty="0"/>
              <a:t> </a:t>
            </a:r>
            <a:r>
              <a:rPr lang="en-US" sz="2600" dirty="0" err="1"/>
              <a:t>có</a:t>
            </a:r>
            <a:r>
              <a:rPr lang="en-US" sz="2600" dirty="0"/>
              <a:t> </a:t>
            </a:r>
            <a:r>
              <a:rPr lang="en-US" sz="2600" dirty="0" err="1"/>
              <a:t>sử</a:t>
            </a:r>
            <a:r>
              <a:rPr lang="en-US" sz="2600" dirty="0"/>
              <a:t> </a:t>
            </a:r>
            <a:r>
              <a:rPr lang="en-US" sz="2600" dirty="0" err="1"/>
              <a:t>dụng</a:t>
            </a:r>
            <a:r>
              <a:rPr lang="en-US" sz="2600" dirty="0"/>
              <a:t> </a:t>
            </a:r>
            <a:r>
              <a:rPr lang="en-US" sz="2600" dirty="0" err="1"/>
              <a:t>ngân</a:t>
            </a:r>
            <a:r>
              <a:rPr lang="en-US" sz="2600" dirty="0"/>
              <a:t> </a:t>
            </a:r>
            <a:r>
              <a:rPr lang="en-US" sz="2600" dirty="0" err="1"/>
              <a:t>sách</a:t>
            </a:r>
            <a:r>
              <a:rPr lang="en-US" sz="2600" dirty="0"/>
              <a:t> </a:t>
            </a:r>
            <a:r>
              <a:rPr lang="en-US" sz="2600" dirty="0" err="1"/>
              <a:t>nhà</a:t>
            </a:r>
            <a:r>
              <a:rPr lang="en-US" sz="2600" dirty="0"/>
              <a:t> </a:t>
            </a:r>
            <a:r>
              <a:rPr lang="en-US" sz="2600" dirty="0" err="1"/>
              <a:t>nước</a:t>
            </a:r>
            <a:r>
              <a:rPr lang="en-US" sz="2600" dirty="0"/>
              <a:t>. </a:t>
            </a:r>
            <a:endParaRPr lang="en-US" sz="2600" dirty="0" smtClean="0"/>
          </a:p>
          <a:p>
            <a:pPr algn="just">
              <a:spcAft>
                <a:spcPts val="600"/>
              </a:spcAft>
            </a:pPr>
            <a:r>
              <a:rPr lang="en-US" sz="2600" dirty="0" smtClean="0"/>
              <a:t>- </a:t>
            </a:r>
            <a:r>
              <a:rPr lang="en-US" sz="2600" dirty="0" err="1" smtClean="0"/>
              <a:t>Hội</a:t>
            </a:r>
            <a:r>
              <a:rPr lang="en-US" sz="2600" dirty="0" smtClean="0"/>
              <a:t> </a:t>
            </a:r>
            <a:r>
              <a:rPr lang="en-US" sz="2600" dirty="0" err="1"/>
              <a:t>nghị</a:t>
            </a:r>
            <a:r>
              <a:rPr lang="en-US" sz="2600" dirty="0"/>
              <a:t> </a:t>
            </a:r>
            <a:r>
              <a:rPr lang="en-US" sz="2600" dirty="0" err="1"/>
              <a:t>được</a:t>
            </a:r>
            <a:r>
              <a:rPr lang="en-US" sz="2600" dirty="0"/>
              <a:t> </a:t>
            </a:r>
            <a:r>
              <a:rPr lang="en-US" sz="2600" dirty="0" err="1"/>
              <a:t>mở</a:t>
            </a:r>
            <a:r>
              <a:rPr lang="en-US" sz="2600" dirty="0"/>
              <a:t> </a:t>
            </a:r>
            <a:r>
              <a:rPr lang="en-US" sz="2600" dirty="0" err="1"/>
              <a:t>cửa</a:t>
            </a:r>
            <a:r>
              <a:rPr lang="en-US" sz="2600" dirty="0"/>
              <a:t> </a:t>
            </a:r>
            <a:r>
              <a:rPr lang="en-US" sz="2600" dirty="0" err="1"/>
              <a:t>tự</a:t>
            </a:r>
            <a:r>
              <a:rPr lang="en-US" sz="2600" dirty="0"/>
              <a:t> do </a:t>
            </a:r>
            <a:r>
              <a:rPr lang="en-US" sz="2600" dirty="0" err="1"/>
              <a:t>cho</a:t>
            </a:r>
            <a:r>
              <a:rPr lang="en-US" sz="2600" dirty="0"/>
              <a:t> </a:t>
            </a:r>
            <a:r>
              <a:rPr lang="en-US" sz="2600" dirty="0" err="1"/>
              <a:t>mọi</a:t>
            </a:r>
            <a:r>
              <a:rPr lang="en-US" sz="2600" dirty="0"/>
              <a:t> </a:t>
            </a:r>
            <a:r>
              <a:rPr lang="en-US" sz="2600" dirty="0" err="1"/>
              <a:t>cá</a:t>
            </a:r>
            <a:r>
              <a:rPr lang="en-US" sz="2600" dirty="0"/>
              <a:t> </a:t>
            </a:r>
            <a:r>
              <a:rPr lang="en-US" sz="2600" dirty="0" err="1"/>
              <a:t>nhân</a:t>
            </a:r>
            <a:r>
              <a:rPr lang="en-US" sz="2600" dirty="0"/>
              <a:t>, </a:t>
            </a:r>
            <a:r>
              <a:rPr lang="en-US" sz="2600" dirty="0" err="1"/>
              <a:t>đơn</a:t>
            </a:r>
            <a:r>
              <a:rPr lang="en-US" sz="2600" dirty="0"/>
              <a:t> </a:t>
            </a:r>
            <a:r>
              <a:rPr lang="en-US" sz="2600" dirty="0" err="1"/>
              <a:t>vị</a:t>
            </a:r>
            <a:r>
              <a:rPr lang="en-US" sz="2600" dirty="0"/>
              <a:t> </a:t>
            </a:r>
            <a:r>
              <a:rPr lang="en-US" sz="2600" dirty="0" err="1"/>
              <a:t>quan</a:t>
            </a:r>
            <a:r>
              <a:rPr lang="en-US" sz="2600" dirty="0"/>
              <a:t> </a:t>
            </a:r>
            <a:r>
              <a:rPr lang="en-US" sz="2600" dirty="0" err="1"/>
              <a:t>tâm</a:t>
            </a:r>
            <a:r>
              <a:rPr lang="en-US" sz="2600" dirty="0"/>
              <a:t> </a:t>
            </a:r>
            <a:r>
              <a:rPr lang="en-US" sz="2600" dirty="0" err="1"/>
              <a:t>tham</a:t>
            </a:r>
            <a:r>
              <a:rPr lang="en-US" sz="2600" dirty="0"/>
              <a:t> </a:t>
            </a:r>
            <a:r>
              <a:rPr lang="en-US" sz="2600" dirty="0" err="1"/>
              <a:t>dự</a:t>
            </a:r>
            <a:r>
              <a:rPr lang="en-US" sz="2600" dirty="0"/>
              <a:t>. </a:t>
            </a:r>
            <a:r>
              <a:rPr lang="en-US" sz="2600" dirty="0" err="1"/>
              <a:t>Kinh</a:t>
            </a:r>
            <a:r>
              <a:rPr lang="en-US" sz="2600" dirty="0"/>
              <a:t> </a:t>
            </a:r>
            <a:r>
              <a:rPr lang="en-US" sz="2600" dirty="0" err="1"/>
              <a:t>phí</a:t>
            </a:r>
            <a:r>
              <a:rPr lang="en-US" sz="2600" dirty="0"/>
              <a:t> </a:t>
            </a:r>
            <a:r>
              <a:rPr lang="en-US" sz="2600" dirty="0" err="1"/>
              <a:t>đi</a:t>
            </a:r>
            <a:r>
              <a:rPr lang="en-US" sz="2600" dirty="0"/>
              <a:t> </a:t>
            </a:r>
            <a:r>
              <a:rPr lang="en-US" sz="2600" dirty="0" err="1"/>
              <a:t>lại</a:t>
            </a:r>
            <a:r>
              <a:rPr lang="en-US" sz="2600" dirty="0"/>
              <a:t>, </a:t>
            </a:r>
            <a:r>
              <a:rPr lang="en-US" sz="2600" dirty="0" err="1"/>
              <a:t>ăn</a:t>
            </a:r>
            <a:r>
              <a:rPr lang="en-US" sz="2600" dirty="0"/>
              <a:t>, ở </a:t>
            </a:r>
            <a:r>
              <a:rPr lang="en-US" sz="2600" dirty="0" err="1"/>
              <a:t>của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đại</a:t>
            </a:r>
            <a:r>
              <a:rPr lang="en-US" sz="2600" dirty="0"/>
              <a:t> </a:t>
            </a:r>
            <a:r>
              <a:rPr lang="en-US" sz="2600" dirty="0" err="1"/>
              <a:t>biểu</a:t>
            </a:r>
            <a:r>
              <a:rPr lang="en-US" sz="2600" dirty="0"/>
              <a:t> </a:t>
            </a:r>
            <a:r>
              <a:rPr lang="en-US" sz="2600" dirty="0" err="1"/>
              <a:t>tham</a:t>
            </a:r>
            <a:r>
              <a:rPr lang="en-US" sz="2600" dirty="0"/>
              <a:t> </a:t>
            </a:r>
            <a:r>
              <a:rPr lang="en-US" sz="2600" dirty="0" err="1"/>
              <a:t>dự</a:t>
            </a:r>
            <a:r>
              <a:rPr lang="en-US" sz="2600" dirty="0"/>
              <a:t> </a:t>
            </a:r>
            <a:r>
              <a:rPr lang="en-US" sz="2600" dirty="0" err="1"/>
              <a:t>hội</a:t>
            </a:r>
            <a:r>
              <a:rPr lang="en-US" sz="2600" dirty="0"/>
              <a:t> </a:t>
            </a:r>
            <a:r>
              <a:rPr lang="en-US" sz="2600" dirty="0" err="1"/>
              <a:t>nghị</a:t>
            </a:r>
            <a:r>
              <a:rPr lang="en-US" sz="2600" dirty="0"/>
              <a:t> do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đơn</a:t>
            </a:r>
            <a:r>
              <a:rPr lang="en-US" sz="2600" dirty="0"/>
              <a:t> </a:t>
            </a:r>
            <a:r>
              <a:rPr lang="en-US" sz="2600" dirty="0" err="1"/>
              <a:t>vị</a:t>
            </a:r>
            <a:r>
              <a:rPr lang="en-US" sz="2600" dirty="0"/>
              <a:t> </a:t>
            </a:r>
            <a:r>
              <a:rPr lang="en-US" sz="2600" dirty="0" err="1"/>
              <a:t>tự</a:t>
            </a:r>
            <a:r>
              <a:rPr lang="en-US" sz="2600" dirty="0"/>
              <a:t> </a:t>
            </a:r>
            <a:r>
              <a:rPr lang="en-US" sz="2600" dirty="0" err="1"/>
              <a:t>đảm</a:t>
            </a:r>
            <a:r>
              <a:rPr lang="en-US" sz="2600" dirty="0"/>
              <a:t> </a:t>
            </a:r>
            <a:r>
              <a:rPr lang="en-US" sz="2600" dirty="0" err="1"/>
              <a:t>bảo</a:t>
            </a:r>
            <a:r>
              <a:rPr lang="en-US" sz="2600" dirty="0"/>
              <a:t>. Ban </a:t>
            </a:r>
            <a:r>
              <a:rPr lang="en-US" sz="2600" dirty="0" err="1"/>
              <a:t>Tổ</a:t>
            </a:r>
            <a:r>
              <a:rPr lang="en-US" sz="2600" dirty="0"/>
              <a:t> </a:t>
            </a:r>
            <a:r>
              <a:rPr lang="en-US" sz="2600" dirty="0" err="1"/>
              <a:t>chức</a:t>
            </a:r>
            <a:r>
              <a:rPr lang="en-US" sz="2600" dirty="0"/>
              <a:t> </a:t>
            </a:r>
            <a:r>
              <a:rPr lang="en-US" sz="2600" dirty="0" err="1"/>
              <a:t>sẽ</a:t>
            </a:r>
            <a:r>
              <a:rPr lang="en-US" sz="2600" dirty="0"/>
              <a:t> </a:t>
            </a:r>
            <a:r>
              <a:rPr lang="en-US" sz="2600" dirty="0" err="1"/>
              <a:t>xem</a:t>
            </a:r>
            <a:r>
              <a:rPr lang="en-US" sz="2600" dirty="0"/>
              <a:t> </a:t>
            </a:r>
            <a:r>
              <a:rPr lang="en-US" sz="2600" dirty="0" err="1"/>
              <a:t>xét</a:t>
            </a:r>
            <a:r>
              <a:rPr lang="en-US" sz="2600" dirty="0"/>
              <a:t> </a:t>
            </a:r>
            <a:r>
              <a:rPr lang="en-US" sz="2600" dirty="0" err="1"/>
              <a:t>hỗ</a:t>
            </a:r>
            <a:r>
              <a:rPr lang="en-US" sz="2600" dirty="0"/>
              <a:t> </a:t>
            </a:r>
            <a:r>
              <a:rPr lang="en-US" sz="2600" dirty="0" err="1"/>
              <a:t>trợ</a:t>
            </a:r>
            <a:r>
              <a:rPr lang="en-US" sz="2600" dirty="0"/>
              <a:t> </a:t>
            </a:r>
            <a:r>
              <a:rPr lang="en-US" sz="2600" dirty="0" err="1"/>
              <a:t>kinh</a:t>
            </a:r>
            <a:r>
              <a:rPr lang="en-US" sz="2600" dirty="0"/>
              <a:t> </a:t>
            </a:r>
            <a:r>
              <a:rPr lang="en-US" sz="2600" dirty="0" err="1"/>
              <a:t>phí</a:t>
            </a:r>
            <a:r>
              <a:rPr lang="en-US" sz="2600" dirty="0"/>
              <a:t> </a:t>
            </a:r>
            <a:r>
              <a:rPr lang="en-US" sz="2600" dirty="0" err="1"/>
              <a:t>cho</a:t>
            </a:r>
            <a:r>
              <a:rPr lang="en-US" sz="2600" dirty="0"/>
              <a:t> </a:t>
            </a:r>
            <a:r>
              <a:rPr lang="en-US" sz="2600" dirty="0" err="1"/>
              <a:t>một</a:t>
            </a:r>
            <a:r>
              <a:rPr lang="en-US" sz="2600" dirty="0"/>
              <a:t> </a:t>
            </a:r>
            <a:r>
              <a:rPr lang="en-US" sz="2600" dirty="0" err="1"/>
              <a:t>số</a:t>
            </a:r>
            <a:r>
              <a:rPr lang="en-US" sz="2600" dirty="0"/>
              <a:t> </a:t>
            </a:r>
            <a:r>
              <a:rPr lang="en-US" sz="2600" dirty="0" err="1"/>
              <a:t>đại</a:t>
            </a:r>
            <a:r>
              <a:rPr lang="en-US" sz="2600" dirty="0"/>
              <a:t> </a:t>
            </a:r>
            <a:r>
              <a:rPr lang="en-US" sz="2600" dirty="0" err="1"/>
              <a:t>biểu</a:t>
            </a:r>
            <a:r>
              <a:rPr lang="en-US" sz="2600" dirty="0"/>
              <a:t> </a:t>
            </a:r>
            <a:r>
              <a:rPr lang="en-US" sz="2600" dirty="0" err="1"/>
              <a:t>khi</a:t>
            </a:r>
            <a:r>
              <a:rPr lang="en-US" sz="2600" dirty="0"/>
              <a:t> </a:t>
            </a:r>
            <a:r>
              <a:rPr lang="en-US" sz="2600" dirty="0" err="1"/>
              <a:t>cần</a:t>
            </a:r>
            <a:r>
              <a:rPr lang="en-US" sz="2600" dirty="0"/>
              <a:t> </a:t>
            </a:r>
            <a:r>
              <a:rPr lang="en-US" sz="2600" dirty="0" err="1"/>
              <a:t>thiết</a:t>
            </a:r>
            <a:r>
              <a:rPr lang="en-US" sz="2600" dirty="0"/>
              <a:t>. </a:t>
            </a:r>
            <a:endParaRPr lang="en-US" sz="2600" dirty="0" smtClean="0"/>
          </a:p>
          <a:p>
            <a:pPr algn="just">
              <a:spcAft>
                <a:spcPts val="600"/>
              </a:spcAft>
            </a:pPr>
            <a:r>
              <a:rPr lang="en-US" sz="2600" dirty="0" smtClean="0"/>
              <a:t>- </a:t>
            </a:r>
            <a:r>
              <a:rPr lang="en-US" sz="2600" dirty="0" err="1" smtClean="0"/>
              <a:t>Hội</a:t>
            </a:r>
            <a:r>
              <a:rPr lang="en-US" sz="2600" dirty="0" smtClean="0"/>
              <a:t> </a:t>
            </a:r>
            <a:r>
              <a:rPr lang="en-US" sz="2600" dirty="0" err="1"/>
              <a:t>nghị</a:t>
            </a:r>
            <a:r>
              <a:rPr lang="en-US" sz="2600" dirty="0"/>
              <a:t> </a:t>
            </a:r>
            <a:r>
              <a:rPr lang="en-US" sz="2600" dirty="0" err="1"/>
              <a:t>hoan</a:t>
            </a:r>
            <a:r>
              <a:rPr lang="en-US" sz="2600" dirty="0"/>
              <a:t> </a:t>
            </a:r>
            <a:r>
              <a:rPr lang="en-US" sz="2600" dirty="0" err="1"/>
              <a:t>nghênh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đơn</a:t>
            </a:r>
            <a:r>
              <a:rPr lang="en-US" sz="2600" dirty="0"/>
              <a:t> </a:t>
            </a:r>
            <a:r>
              <a:rPr lang="en-US" sz="2600" dirty="0" err="1"/>
              <a:t>vị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cá</a:t>
            </a:r>
            <a:r>
              <a:rPr lang="en-US" sz="2600" dirty="0"/>
              <a:t> </a:t>
            </a:r>
            <a:r>
              <a:rPr lang="en-US" sz="2600" dirty="0" err="1"/>
              <a:t>nhân</a:t>
            </a:r>
            <a:r>
              <a:rPr lang="en-US" sz="2600" dirty="0"/>
              <a:t> </a:t>
            </a:r>
            <a:r>
              <a:rPr lang="en-US" sz="2600" dirty="0" err="1"/>
              <a:t>tài</a:t>
            </a:r>
            <a:r>
              <a:rPr lang="en-US" sz="2600" dirty="0"/>
              <a:t> </a:t>
            </a:r>
            <a:r>
              <a:rPr lang="en-US" sz="2600" dirty="0" err="1"/>
              <a:t>trợ</a:t>
            </a:r>
            <a:r>
              <a:rPr lang="en-US" sz="2600" dirty="0"/>
              <a:t> </a:t>
            </a:r>
            <a:r>
              <a:rPr lang="en-US" sz="2600" dirty="0" err="1"/>
              <a:t>hiện</a:t>
            </a:r>
            <a:r>
              <a:rPr lang="en-US" sz="2600" dirty="0"/>
              <a:t> </a:t>
            </a:r>
            <a:r>
              <a:rPr lang="en-US" sz="2600" dirty="0" err="1"/>
              <a:t>kim</a:t>
            </a:r>
            <a:r>
              <a:rPr lang="en-US" sz="2600" dirty="0"/>
              <a:t> </a:t>
            </a:r>
            <a:r>
              <a:rPr lang="en-US" sz="2600" dirty="0" err="1"/>
              <a:t>hoặc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sản</a:t>
            </a:r>
            <a:r>
              <a:rPr lang="en-US" sz="2600" dirty="0"/>
              <a:t> </a:t>
            </a:r>
            <a:r>
              <a:rPr lang="en-US" sz="2600" dirty="0" err="1"/>
              <a:t>phẩm</a:t>
            </a:r>
            <a:r>
              <a:rPr lang="en-US" sz="2600" dirty="0"/>
              <a:t> </a:t>
            </a:r>
            <a:r>
              <a:rPr lang="en-US" sz="2600" dirty="0" err="1"/>
              <a:t>cho</a:t>
            </a:r>
            <a:r>
              <a:rPr lang="en-US" sz="2600" dirty="0"/>
              <a:t> </a:t>
            </a:r>
            <a:r>
              <a:rPr lang="en-US" sz="2600" dirty="0" err="1"/>
              <a:t>giáo</a:t>
            </a:r>
            <a:r>
              <a:rPr lang="en-US" sz="2600" dirty="0"/>
              <a:t> </a:t>
            </a:r>
            <a:r>
              <a:rPr lang="en-US" sz="2600" dirty="0" err="1"/>
              <a:t>dục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đào</a:t>
            </a:r>
            <a:r>
              <a:rPr lang="en-US" sz="2600" dirty="0"/>
              <a:t> </a:t>
            </a:r>
            <a:r>
              <a:rPr lang="en-US" sz="2600" dirty="0" err="1"/>
              <a:t>tạo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25486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CHỦ ĐỀ TRỌNG TÂM VIẾT BÀI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06640918"/>
              </p:ext>
            </p:extLst>
          </p:nvPr>
        </p:nvGraphicFramePr>
        <p:xfrm>
          <a:off x="0" y="980728"/>
          <a:ext cx="8604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776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 HOẠCH DỰ KIẾN</a:t>
            </a:r>
            <a:endParaRPr lang="en-US" sz="1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09371"/>
              </p:ext>
            </p:extLst>
          </p:nvPr>
        </p:nvGraphicFramePr>
        <p:xfrm>
          <a:off x="69403" y="1196753"/>
          <a:ext cx="8967092" cy="5256583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406253">
                  <a:extLst>
                    <a:ext uri="{9D8B030D-6E8A-4147-A177-3AD203B41FA5}">
                      <a16:colId xmlns:a16="http://schemas.microsoft.com/office/drawing/2014/main" val="79401035"/>
                    </a:ext>
                  </a:extLst>
                </a:gridCol>
                <a:gridCol w="3161117">
                  <a:extLst>
                    <a:ext uri="{9D8B030D-6E8A-4147-A177-3AD203B41FA5}">
                      <a16:colId xmlns:a16="http://schemas.microsoft.com/office/drawing/2014/main" val="179114834"/>
                    </a:ext>
                  </a:extLst>
                </a:gridCol>
                <a:gridCol w="1698682">
                  <a:extLst>
                    <a:ext uri="{9D8B030D-6E8A-4147-A177-3AD203B41FA5}">
                      <a16:colId xmlns:a16="http://schemas.microsoft.com/office/drawing/2014/main" val="201324534"/>
                    </a:ext>
                  </a:extLst>
                </a:gridCol>
                <a:gridCol w="2701040">
                  <a:extLst>
                    <a:ext uri="{9D8B030D-6E8A-4147-A177-3AD203B41FA5}">
                      <a16:colId xmlns:a16="http://schemas.microsoft.com/office/drawing/2014/main" val="3674981023"/>
                    </a:ext>
                  </a:extLst>
                </a:gridCol>
              </a:tblGrid>
              <a:tr h="930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Thời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gian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Nội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dung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Đơn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vị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thực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hiện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/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Phối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hợp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thực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hiện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Kết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quả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dự</a:t>
                      </a:r>
                      <a:r>
                        <a:rPr lang="en-US" sz="2000" dirty="0">
                          <a:solidFill>
                            <a:srgbClr val="000134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134"/>
                          </a:solidFill>
                          <a:effectLst/>
                        </a:rPr>
                        <a:t>kiến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411219722"/>
                  </a:ext>
                </a:extLst>
              </a:tr>
              <a:tr h="17070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rgbClr val="000134"/>
                          </a:solidFill>
                          <a:effectLst/>
                        </a:rPr>
                        <a:t>01/4/2019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rgbClr val="000134"/>
                          </a:solidFill>
                          <a:effectLst/>
                        </a:rPr>
                        <a:t>- 20/4/2019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Xác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định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chủ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đề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nghị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kế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hoạch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nghị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Giám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hiệu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+ 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P. QLKH-HTQT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rgbClr val="FF0000"/>
                          </a:solidFill>
                          <a:effectLst/>
                        </a:rPr>
                        <a:t>- Kế hoạch dự thảo về nội dung nghiên cứu và tổ chức hội thảo.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rgbClr val="FF0000"/>
                          </a:solidFill>
                          <a:effectLst/>
                        </a:rPr>
                        <a:t>-Văn bản có liên quan.</a:t>
                      </a:r>
                      <a:endParaRPr lang="en-US" sz="20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769905941"/>
                  </a:ext>
                </a:extLst>
              </a:tr>
              <a:tr h="261926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rgbClr val="000134"/>
                          </a:solidFill>
                          <a:effectLst/>
                        </a:rPr>
                        <a:t>21/4/2019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rgbClr val="000134"/>
                          </a:solidFill>
                          <a:effectLst/>
                        </a:rPr>
                        <a:t>- 30/4/2019</a:t>
                      </a:r>
                      <a:endParaRPr lang="en-US" sz="2000" dirty="0">
                        <a:solidFill>
                          <a:srgbClr val="000134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Họp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đồng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Khoa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học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Đào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tạo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Thành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lập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Ban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1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 về kế hoạch tổ chức hội thảo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Thể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lệ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viết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bài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mục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việc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chuẩn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nghị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-QĐ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Thành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lập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Ban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2561346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022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 HOẠCH DỰ KIẾN</a:t>
            </a:r>
            <a:endParaRPr lang="en-US" sz="1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367400"/>
              </p:ext>
            </p:extLst>
          </p:nvPr>
        </p:nvGraphicFramePr>
        <p:xfrm>
          <a:off x="69404" y="908721"/>
          <a:ext cx="8928992" cy="5971193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262236">
                  <a:extLst>
                    <a:ext uri="{9D8B030D-6E8A-4147-A177-3AD203B41FA5}">
                      <a16:colId xmlns:a16="http://schemas.microsoft.com/office/drawing/2014/main" val="79401035"/>
                    </a:ext>
                  </a:extLst>
                </a:gridCol>
                <a:gridCol w="3285728">
                  <a:extLst>
                    <a:ext uri="{9D8B030D-6E8A-4147-A177-3AD203B41FA5}">
                      <a16:colId xmlns:a16="http://schemas.microsoft.com/office/drawing/2014/main" val="179114834"/>
                    </a:ext>
                  </a:extLst>
                </a:gridCol>
                <a:gridCol w="1691465">
                  <a:extLst>
                    <a:ext uri="{9D8B030D-6E8A-4147-A177-3AD203B41FA5}">
                      <a16:colId xmlns:a16="http://schemas.microsoft.com/office/drawing/2014/main" val="201324534"/>
                    </a:ext>
                  </a:extLst>
                </a:gridCol>
                <a:gridCol w="2689563">
                  <a:extLst>
                    <a:ext uri="{9D8B030D-6E8A-4147-A177-3AD203B41FA5}">
                      <a16:colId xmlns:a16="http://schemas.microsoft.com/office/drawing/2014/main" val="3674981023"/>
                    </a:ext>
                  </a:extLst>
                </a:gridCol>
              </a:tblGrid>
              <a:tr h="8010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Thời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gian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Nội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dung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Đơn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vị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/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Phối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hợp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Kết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quả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dự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kiến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411219722"/>
                  </a:ext>
                </a:extLst>
              </a:tr>
              <a:tr h="24146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01/5/2019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- 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2 về thư mời viết bài hội thảo.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luận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cộng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đối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Chuẩn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thư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mời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triển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lãm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nghệ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GDNN 4.0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thư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mời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dung,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chương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nghị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chi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gợi ý viết bài.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- Kế hoạch hội thảo cấp khoa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636886884"/>
                  </a:ext>
                </a:extLst>
              </a:tr>
              <a:tr h="27335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bg1"/>
                          </a:solidFill>
                          <a:effectLst/>
                        </a:rPr>
                        <a:t>01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/6/2019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- 30/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6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3 về yêu cầu các hoạt động KHCN tại khoa, đăng ký thực hiện công trình NCKH cấp trường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Họp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BTC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KH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Xây dựng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chuẩn bị hội thảo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cơ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quan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năng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(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Sở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KH&amp;CN TP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 HCM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quốc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tế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Doanh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nghiệp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có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nghệ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triển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lãm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bản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có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liên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quan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dung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luận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từ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nước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(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phần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tóm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tắt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).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sách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- Bản thảo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chuẩn bị hội thảo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cơ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quan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năng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Hạn chót nộp bài 30/6/2019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396665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760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 HOẠCH DỰ KIẾN</a:t>
            </a:r>
            <a:endParaRPr lang="en-US" sz="1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54362"/>
              </p:ext>
            </p:extLst>
          </p:nvPr>
        </p:nvGraphicFramePr>
        <p:xfrm>
          <a:off x="107504" y="800177"/>
          <a:ext cx="8928992" cy="6085207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79401035"/>
                    </a:ext>
                  </a:extLst>
                </a:gridCol>
                <a:gridCol w="3107804">
                  <a:extLst>
                    <a:ext uri="{9D8B030D-6E8A-4147-A177-3AD203B41FA5}">
                      <a16:colId xmlns:a16="http://schemas.microsoft.com/office/drawing/2014/main" val="179114834"/>
                    </a:ext>
                  </a:extLst>
                </a:gridCol>
                <a:gridCol w="1691465">
                  <a:extLst>
                    <a:ext uri="{9D8B030D-6E8A-4147-A177-3AD203B41FA5}">
                      <a16:colId xmlns:a16="http://schemas.microsoft.com/office/drawing/2014/main" val="201324534"/>
                    </a:ext>
                  </a:extLst>
                </a:gridCol>
                <a:gridCol w="2689563">
                  <a:extLst>
                    <a:ext uri="{9D8B030D-6E8A-4147-A177-3AD203B41FA5}">
                      <a16:colId xmlns:a16="http://schemas.microsoft.com/office/drawing/2014/main" val="3674981023"/>
                    </a:ext>
                  </a:extLst>
                </a:gridCol>
              </a:tblGrid>
              <a:tr h="7749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Thời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gian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Nội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dung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Đơn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vị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/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Phối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hợp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Kết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quả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dự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bg1"/>
                          </a:solidFill>
                          <a:effectLst/>
                        </a:rPr>
                        <a:t>kiến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411219722"/>
                  </a:ext>
                </a:extLst>
              </a:tr>
              <a:tr h="25832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01/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/2019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- 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</a:t>
                      </a:r>
                      <a:r>
                        <a:rPr lang="vi-VN" sz="1800" dirty="0" smtClean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bản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xác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nhận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triển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lãm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nghệ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dục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Thu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thập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tin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để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làm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truyền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(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đưa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lên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web)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Họp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hội thảo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qua 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chương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chi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quốc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tế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Phòng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Quản lý KH-HTQT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Doanh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nghiệp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có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nghệ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triển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lãm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tin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giới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thiệu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quan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chương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điểm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nhấn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trên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website.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sách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dự kiến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diễn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giả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được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mời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qua 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chương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chi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Hạn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chót phản biện duyệt bài  30/7/2019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3128535177"/>
                  </a:ext>
                </a:extLst>
              </a:tr>
              <a:tr h="25190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bg1"/>
                          </a:solidFill>
                          <a:effectLst/>
                        </a:rPr>
                        <a:t>0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1/8/2019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- 3</a:t>
                      </a:r>
                      <a:r>
                        <a:rPr lang="vi-VN" sz="1800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effectLst/>
                        </a:rPr>
                        <a:t>/8/2019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Biên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tập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liệu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4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triển lãm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thư mời báo cáo cho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Biên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tập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kỷ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yếu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Doanh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nghiệp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có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thiết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nghệ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gia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triển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lãm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- Nộp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văn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xin phép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cơ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quan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năng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Nội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dung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bài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cáo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được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chọn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sách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khách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mời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doanh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nghiệp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người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Hạn </a:t>
                      </a:r>
                      <a:r>
                        <a:rPr lang="vi-VN" sz="1800" dirty="0">
                          <a:solidFill>
                            <a:srgbClr val="FF0000"/>
                          </a:solidFill>
                          <a:effectLst/>
                        </a:rPr>
                        <a:t>chót đăng ký báo cáo </a:t>
                      </a:r>
                      <a:r>
                        <a:rPr lang="vi-VN" sz="1800" dirty="0" smtClean="0">
                          <a:solidFill>
                            <a:srgbClr val="FF0000"/>
                          </a:solidFill>
                          <a:effectLst/>
                        </a:rPr>
                        <a:t>30/8/2019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1121446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767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 HOẠCH DỰ KIẾN</a:t>
            </a:r>
            <a:endParaRPr lang="en-US" sz="1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573"/>
              </p:ext>
            </p:extLst>
          </p:nvPr>
        </p:nvGraphicFramePr>
        <p:xfrm>
          <a:off x="107504" y="800177"/>
          <a:ext cx="8928992" cy="6013199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79401035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179114834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1324534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3674981023"/>
                    </a:ext>
                  </a:extLst>
                </a:gridCol>
              </a:tblGrid>
              <a:tr h="7839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Thời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gian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Nội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dung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Đơn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vị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/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Phối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hợp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Kết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quả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dự</a:t>
                      </a:r>
                      <a:r>
                        <a:rPr lang="en-US" sz="175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>
                          <a:solidFill>
                            <a:schemeClr val="bg1"/>
                          </a:solidFill>
                          <a:effectLst/>
                        </a:rPr>
                        <a:t>kiến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411219722"/>
                  </a:ext>
                </a:extLst>
              </a:tr>
              <a:tr h="28743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chemeClr val="bg1"/>
                          </a:solidFill>
                          <a:effectLst/>
                        </a:rPr>
                        <a:t>01/9/2019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chemeClr val="bg1"/>
                          </a:solidFill>
                          <a:effectLst/>
                        </a:rPr>
                        <a:t>- 15/9/2019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Hợp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đồng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với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Ban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sự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; in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ấn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In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ấn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liệu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5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Gửi thư mời tham dự hội thảo khoa học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75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75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Hội đồng khoa học Nhà trường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Quyết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định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phép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-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liệu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Sơ đồ khu vực hội thảo và triển lãm thiết bị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sách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bài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cáo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Bản xác nhận đã nhận tài trợ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Giấy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chứng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nhận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Hạn chót gửi thư mời 15/9/2019 </a:t>
                      </a:r>
                      <a:endParaRPr lang="en-US" sz="17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Hạn chót đăng ký triển lãm 15/9/2019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3128535177"/>
                  </a:ext>
                </a:extLst>
              </a:tr>
              <a:tr h="22793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chemeClr val="bg1"/>
                          </a:solidFill>
                          <a:effectLst/>
                        </a:rPr>
                        <a:t>16/9/2019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chemeClr val="bg1"/>
                          </a:solidFill>
                          <a:effectLst/>
                        </a:rPr>
                        <a:t>- 30/9/2019</a:t>
                      </a:r>
                      <a:endParaRPr lang="en-US" sz="17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Họp ban tổ chức thông qua chương trình chi tiết hội thảo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tác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truyền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nhà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trợ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Các công tác hậu cần khác (quà hội thảo, menu trưa).</a:t>
                      </a:r>
                      <a:r>
                        <a:rPr lang="en-US" sz="175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75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75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sự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Hội đồng khoa học Nhà trường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175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Danh sách tham dự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Sơ đồ vị trí 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HT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, triển lãm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Quà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dành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cho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khách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mời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HT.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1750" dirty="0" smtClean="0">
                          <a:solidFill>
                            <a:srgbClr val="FF0000"/>
                          </a:solidFill>
                          <a:effectLst/>
                        </a:rPr>
                        <a:t>Bản xác nhận đã nhận tài trợ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Giấy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chứng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nhận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Hạn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chót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nộp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liệu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và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sản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phẩm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truyền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1750" dirty="0" err="1" smtClean="0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1750" dirty="0" smtClean="0">
                          <a:solidFill>
                            <a:srgbClr val="FF0000"/>
                          </a:solidFill>
                          <a:effectLst/>
                        </a:rPr>
                        <a:t> 30/9/2019</a:t>
                      </a:r>
                      <a:endParaRPr lang="en-US" sz="175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1121446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12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KẾ HOẠCH DỰ KIẾN</a:t>
            </a:r>
            <a:endParaRPr lang="en-US" sz="1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291850"/>
              </p:ext>
            </p:extLst>
          </p:nvPr>
        </p:nvGraphicFramePr>
        <p:xfrm>
          <a:off x="107504" y="980728"/>
          <a:ext cx="8928992" cy="5778431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79401035"/>
                    </a:ext>
                  </a:extLst>
                </a:gridCol>
                <a:gridCol w="3107804">
                  <a:extLst>
                    <a:ext uri="{9D8B030D-6E8A-4147-A177-3AD203B41FA5}">
                      <a16:colId xmlns:a16="http://schemas.microsoft.com/office/drawing/2014/main" val="179114834"/>
                    </a:ext>
                  </a:extLst>
                </a:gridCol>
                <a:gridCol w="1691465">
                  <a:extLst>
                    <a:ext uri="{9D8B030D-6E8A-4147-A177-3AD203B41FA5}">
                      <a16:colId xmlns:a16="http://schemas.microsoft.com/office/drawing/2014/main" val="201324534"/>
                    </a:ext>
                  </a:extLst>
                </a:gridCol>
                <a:gridCol w="2689563">
                  <a:extLst>
                    <a:ext uri="{9D8B030D-6E8A-4147-A177-3AD203B41FA5}">
                      <a16:colId xmlns:a16="http://schemas.microsoft.com/office/drawing/2014/main" val="3674981023"/>
                    </a:ext>
                  </a:extLst>
                </a:gridCol>
              </a:tblGrid>
              <a:tr h="8966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solidFill>
                            <a:schemeClr val="bg1"/>
                          </a:solidFill>
                          <a:effectLst/>
                        </a:rPr>
                        <a:t>Thời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chemeClr val="bg1"/>
                          </a:solidFill>
                          <a:effectLst/>
                        </a:rPr>
                        <a:t>gian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Nội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dung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Đơn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vị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/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Phối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hợp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thực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hiện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Kết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quả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dự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bg1"/>
                          </a:solidFill>
                          <a:effectLst/>
                        </a:rPr>
                        <a:t>kiến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411219722"/>
                  </a:ext>
                </a:extLst>
              </a:tr>
              <a:tr h="24626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01/10/2019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- 1</a:t>
                      </a:r>
                      <a:r>
                        <a:rPr lang="vi-VN" sz="2000" dirty="0" smtClean="0">
                          <a:solidFill>
                            <a:schemeClr val="bg1"/>
                          </a:solidFill>
                          <a:effectLst/>
                        </a:rPr>
                        <a:t>0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/10/2019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Kiểm tra công việc chuẩn bị cho hội thảo và khu vực trưng bày thiết bị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Tiếp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các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doanh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nghiệp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đến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lắp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đặt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thiết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bị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Đón diễn giả nước ngoài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Duyệt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kịch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MC,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dịch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đuổi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sự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kiện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Ban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tiểu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ban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hậu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cần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,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tình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nguyện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viên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mục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công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việc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đã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kiểm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tra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Danh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sách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xác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nhận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Chạy thử chương trình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3128535177"/>
                  </a:ext>
                </a:extLst>
              </a:tr>
              <a:tr h="2401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11/10/2019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Biên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tập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tài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liệu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Thông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báo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số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4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đăng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ký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triển lãm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Gửi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thư mời báo cáo cho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hội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thảo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Ban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Tổ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chức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Cá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nhân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tham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</a:rPr>
                        <a:t>dự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vi-VN" sz="2000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</a:rPr>
                        <a:t>Hội thảo diễn ra ngày 11/10/2019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527" marR="14527" marT="0" marB="0" anchor="ctr"/>
                </a:tc>
                <a:extLst>
                  <a:ext uri="{0D108BD9-81ED-4DB2-BD59-A6C34878D82A}">
                    <a16:rowId xmlns:a16="http://schemas.microsoft.com/office/drawing/2014/main" val="1121446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29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CÁC MỐC THỜI GIAN QUAN TRỌNG</a:t>
            </a:r>
            <a:endParaRPr lang="en-US" sz="2000" dirty="0"/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gray">
          <a:xfrm>
            <a:off x="0" y="3030538"/>
            <a:ext cx="9144000" cy="53975"/>
          </a:xfrm>
          <a:prstGeom prst="rect">
            <a:avLst/>
          </a:prstGeom>
          <a:gradFill rotWithShape="1">
            <a:gsLst>
              <a:gs pos="0">
                <a:srgbClr val="808080"/>
              </a:gs>
              <a:gs pos="100000">
                <a:srgbClr val="808080">
                  <a:gamma/>
                  <a:tint val="15294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gray">
          <a:xfrm>
            <a:off x="0" y="3082925"/>
            <a:ext cx="9144000" cy="142875"/>
          </a:xfrm>
          <a:prstGeom prst="rect">
            <a:avLst/>
          </a:prstGeom>
          <a:gradFill rotWithShape="1">
            <a:gsLst>
              <a:gs pos="0">
                <a:srgbClr val="5F5F5F">
                  <a:gamma/>
                  <a:tint val="30196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78853" name="Group 5"/>
          <p:cNvGrpSpPr>
            <a:grpSpLocks/>
          </p:cNvGrpSpPr>
          <p:nvPr/>
        </p:nvGrpSpPr>
        <p:grpSpPr bwMode="auto">
          <a:xfrm>
            <a:off x="609600" y="2286000"/>
            <a:ext cx="7924800" cy="3657596"/>
            <a:chOff x="250" y="1433"/>
            <a:chExt cx="5169" cy="2359"/>
          </a:xfrm>
        </p:grpSpPr>
        <p:grpSp>
          <p:nvGrpSpPr>
            <p:cNvPr id="78854" name="Group 6"/>
            <p:cNvGrpSpPr>
              <a:grpSpLocks/>
            </p:cNvGrpSpPr>
            <p:nvPr/>
          </p:nvGrpSpPr>
          <p:grpSpPr bwMode="auto">
            <a:xfrm rot="3877067">
              <a:off x="2917" y="2651"/>
              <a:ext cx="1577" cy="614"/>
              <a:chOff x="2290" y="2725"/>
              <a:chExt cx="1832" cy="713"/>
            </a:xfrm>
          </p:grpSpPr>
          <p:grpSp>
            <p:nvGrpSpPr>
              <p:cNvPr id="78855" name="Group 7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56" name="Freeform 8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57" name="Freeform 9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58" name="Group 10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59" name="Freeform 11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60" name="Freeform 12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861" name="Group 13"/>
            <p:cNvGrpSpPr>
              <a:grpSpLocks/>
            </p:cNvGrpSpPr>
            <p:nvPr/>
          </p:nvGrpSpPr>
          <p:grpSpPr bwMode="auto">
            <a:xfrm>
              <a:off x="2789" y="1533"/>
              <a:ext cx="907" cy="907"/>
              <a:chOff x="2789" y="1625"/>
              <a:chExt cx="907" cy="907"/>
            </a:xfrm>
          </p:grpSpPr>
          <p:sp>
            <p:nvSpPr>
              <p:cNvPr id="78862" name="Oval 14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3" name="Oval 15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4" name="Oval 16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5" name="Oval 17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6" name="Oval 18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867" name="Group 19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868" name="Oval 20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69" name="Oval 21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70" name="Oval 22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71" name="Oval 23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IN KỶ YẾU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78872" name="Group 24"/>
            <p:cNvGrpSpPr>
              <a:grpSpLocks/>
            </p:cNvGrpSpPr>
            <p:nvPr/>
          </p:nvGrpSpPr>
          <p:grpSpPr bwMode="auto">
            <a:xfrm rot="3877067">
              <a:off x="4323" y="2697"/>
              <a:ext cx="1577" cy="614"/>
              <a:chOff x="2290" y="2725"/>
              <a:chExt cx="1832" cy="713"/>
            </a:xfrm>
          </p:grpSpPr>
          <p:grpSp>
            <p:nvGrpSpPr>
              <p:cNvPr id="78873" name="Group 25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74" name="Freeform 26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chemeClr val="tx2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75" name="Freeform 27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76" name="Group 28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77" name="Freeform 29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78" name="Freeform 30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sp>
          <p:nvSpPr>
            <p:cNvPr id="78879" name="Oval 31"/>
            <p:cNvSpPr>
              <a:spLocks noChangeArrowheads="1"/>
            </p:cNvSpPr>
            <p:nvPr/>
          </p:nvSpPr>
          <p:spPr bwMode="gray">
            <a:xfrm>
              <a:off x="4058" y="1433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78880" name="Oval 32"/>
            <p:cNvSpPr>
              <a:spLocks noChangeArrowheads="1"/>
            </p:cNvSpPr>
            <p:nvPr/>
          </p:nvSpPr>
          <p:spPr bwMode="gray">
            <a:xfrm>
              <a:off x="4058" y="1433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78881" name="Oval 33"/>
            <p:cNvSpPr>
              <a:spLocks noChangeArrowheads="1"/>
            </p:cNvSpPr>
            <p:nvPr/>
          </p:nvSpPr>
          <p:spPr bwMode="gray">
            <a:xfrm>
              <a:off x="4131" y="1504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78882" name="Oval 34"/>
            <p:cNvSpPr>
              <a:spLocks noChangeArrowheads="1"/>
            </p:cNvSpPr>
            <p:nvPr/>
          </p:nvSpPr>
          <p:spPr bwMode="gray">
            <a:xfrm>
              <a:off x="4132" y="1506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78883" name="Oval 35"/>
            <p:cNvSpPr>
              <a:spLocks noChangeArrowheads="1"/>
            </p:cNvSpPr>
            <p:nvPr/>
          </p:nvSpPr>
          <p:spPr bwMode="gray">
            <a:xfrm>
              <a:off x="4178" y="1552"/>
              <a:ext cx="852" cy="8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78884" name="Group 36"/>
            <p:cNvGrpSpPr>
              <a:grpSpLocks/>
            </p:cNvGrpSpPr>
            <p:nvPr/>
          </p:nvGrpSpPr>
          <p:grpSpPr bwMode="auto">
            <a:xfrm>
              <a:off x="4191" y="1565"/>
              <a:ext cx="826" cy="825"/>
              <a:chOff x="4166" y="1706"/>
              <a:chExt cx="1252" cy="1252"/>
            </a:xfrm>
          </p:grpSpPr>
          <p:sp>
            <p:nvSpPr>
              <p:cNvPr id="78885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6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7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8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ln/>
              <a:extLst/>
            </p:spPr>
            <p:style>
              <a:lnRef idx="2">
                <a:schemeClr val="accent1"/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anchor="ctr">
                <a:scene3d>
                  <a:camera prst="orthographicFront"/>
                  <a:lightRig rig="balanced" dir="t">
                    <a:rot lat="0" lon="0" rev="2100000"/>
                  </a:lightRig>
                </a:scene3d>
                <a:sp3d extrusionH="57150" prstMaterial="metal">
                  <a:bevelT w="38100" h="25400"/>
                  <a:contourClr>
                    <a:schemeClr val="bg2"/>
                  </a:contourClr>
                </a:sp3d>
              </a:bodyPr>
              <a:lstStyle/>
              <a:p>
                <a:r>
                  <a:rPr lang="en-US" b="1" dirty="0" smtClean="0">
                    <a:ln w="50800"/>
                    <a:solidFill>
                      <a:schemeClr val="bg1">
                        <a:shade val="50000"/>
                      </a:schemeClr>
                    </a:solidFill>
                  </a:rPr>
                  <a:t>GIẤY CN</a:t>
                </a:r>
              </a:p>
              <a:p>
                <a:r>
                  <a:rPr lang="en-US" b="1" dirty="0" smtClean="0">
                    <a:ln w="50800"/>
                    <a:solidFill>
                      <a:schemeClr val="bg1">
                        <a:shade val="50000"/>
                      </a:schemeClr>
                    </a:solidFill>
                  </a:rPr>
                  <a:t>BẢNG TÊN</a:t>
                </a:r>
                <a:endParaRPr lang="vi-VN" b="1" dirty="0">
                  <a:ln w="50800"/>
                  <a:solidFill>
                    <a:schemeClr val="bg1">
                      <a:shade val="50000"/>
                    </a:schemeClr>
                  </a:solidFill>
                </a:endParaRPr>
              </a:p>
            </p:txBody>
          </p:sp>
        </p:grpSp>
        <p:grpSp>
          <p:nvGrpSpPr>
            <p:cNvPr id="78889" name="Group 41"/>
            <p:cNvGrpSpPr>
              <a:grpSpLocks/>
            </p:cNvGrpSpPr>
            <p:nvPr/>
          </p:nvGrpSpPr>
          <p:grpSpPr bwMode="auto">
            <a:xfrm rot="3877067">
              <a:off x="1627" y="2651"/>
              <a:ext cx="1577" cy="614"/>
              <a:chOff x="2290" y="2725"/>
              <a:chExt cx="1832" cy="713"/>
            </a:xfrm>
          </p:grpSpPr>
          <p:grpSp>
            <p:nvGrpSpPr>
              <p:cNvPr id="78890" name="Group 42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91" name="Freeform 43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92" name="Freeform 44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93" name="Group 45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94" name="Freeform 46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95" name="Freeform 47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896" name="Group 48"/>
            <p:cNvGrpSpPr>
              <a:grpSpLocks/>
            </p:cNvGrpSpPr>
            <p:nvPr/>
          </p:nvGrpSpPr>
          <p:grpSpPr bwMode="auto">
            <a:xfrm>
              <a:off x="1499" y="1533"/>
              <a:ext cx="907" cy="907"/>
              <a:chOff x="2789" y="1625"/>
              <a:chExt cx="907" cy="907"/>
            </a:xfrm>
          </p:grpSpPr>
          <p:sp>
            <p:nvSpPr>
              <p:cNvPr id="78897" name="Oval 49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98" name="Oval 50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99" name="Oval 51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00" name="Oval 52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01" name="Oval 53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902" name="Group 54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903" name="Oval 55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4" name="Oval 56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5" name="Oval 57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6" name="Oval 58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BIÊN TẬP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78907" name="Group 59"/>
            <p:cNvGrpSpPr>
              <a:grpSpLocks/>
            </p:cNvGrpSpPr>
            <p:nvPr/>
          </p:nvGrpSpPr>
          <p:grpSpPr bwMode="auto">
            <a:xfrm rot="3877067">
              <a:off x="378" y="2651"/>
              <a:ext cx="1577" cy="614"/>
              <a:chOff x="2290" y="2725"/>
              <a:chExt cx="1832" cy="713"/>
            </a:xfrm>
          </p:grpSpPr>
          <p:grpSp>
            <p:nvGrpSpPr>
              <p:cNvPr id="78908" name="Group 60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909" name="Freeform 61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910" name="Freeform 62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911" name="Group 63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912" name="Freeform 64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913" name="Freeform 65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914" name="Group 66"/>
            <p:cNvGrpSpPr>
              <a:grpSpLocks/>
            </p:cNvGrpSpPr>
            <p:nvPr/>
          </p:nvGrpSpPr>
          <p:grpSpPr bwMode="auto">
            <a:xfrm>
              <a:off x="250" y="1533"/>
              <a:ext cx="907" cy="907"/>
              <a:chOff x="2789" y="1625"/>
              <a:chExt cx="907" cy="907"/>
            </a:xfrm>
          </p:grpSpPr>
          <p:sp>
            <p:nvSpPr>
              <p:cNvPr id="78915" name="Oval 67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6" name="Oval 68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7" name="Oval 69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8" name="Oval 70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9" name="Oval 71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920" name="Group 72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921" name="Oval 73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2" name="Oval 74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3" name="Oval 75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4" name="Oval 76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BÀI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78925" name="Text Box 77"/>
            <p:cNvSpPr txBox="1">
              <a:spLocks noChangeArrowheads="1"/>
            </p:cNvSpPr>
            <p:nvPr/>
          </p:nvSpPr>
          <p:spPr bwMode="gray">
            <a:xfrm rot="3925970">
              <a:off x="512" y="2763"/>
              <a:ext cx="956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Phản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biện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6" name="Text Box 78"/>
            <p:cNvSpPr txBox="1">
              <a:spLocks noChangeArrowheads="1"/>
            </p:cNvSpPr>
            <p:nvPr/>
          </p:nvSpPr>
          <p:spPr bwMode="gray">
            <a:xfrm rot="3925970">
              <a:off x="702" y="2664"/>
              <a:ext cx="1155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Tiêu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chuẩn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format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7" name="Text Box 79"/>
            <p:cNvSpPr txBox="1">
              <a:spLocks noChangeArrowheads="1"/>
            </p:cNvSpPr>
            <p:nvPr/>
          </p:nvSpPr>
          <p:spPr bwMode="gray">
            <a:xfrm rot="3925970">
              <a:off x="1768" y="2764"/>
              <a:ext cx="938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Chỉnh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sửa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8" name="Text Box 80"/>
            <p:cNvSpPr txBox="1">
              <a:spLocks noChangeArrowheads="1"/>
            </p:cNvSpPr>
            <p:nvPr/>
          </p:nvSpPr>
          <p:spPr bwMode="gray">
            <a:xfrm rot="3925970">
              <a:off x="2137" y="2580"/>
              <a:ext cx="618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Nội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dung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9" name="Text Box 81"/>
            <p:cNvSpPr txBox="1">
              <a:spLocks noChangeArrowheads="1"/>
            </p:cNvSpPr>
            <p:nvPr/>
          </p:nvSpPr>
          <p:spPr bwMode="gray">
            <a:xfrm rot="3925970">
              <a:off x="2921" y="2763"/>
              <a:ext cx="1221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Giao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bản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thảo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0" name="Text Box 82"/>
            <p:cNvSpPr txBox="1">
              <a:spLocks noChangeArrowheads="1"/>
            </p:cNvSpPr>
            <p:nvPr/>
          </p:nvSpPr>
          <p:spPr bwMode="gray">
            <a:xfrm rot="3925970">
              <a:off x="3155" y="2617"/>
              <a:ext cx="1316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Liên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hệ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Nhà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xuất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bản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1" name="Text Box 83"/>
            <p:cNvSpPr txBox="1">
              <a:spLocks noChangeArrowheads="1"/>
            </p:cNvSpPr>
            <p:nvPr/>
          </p:nvSpPr>
          <p:spPr bwMode="gray">
            <a:xfrm rot="3925970">
              <a:off x="4409" y="2864"/>
              <a:ext cx="1038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Ds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tham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dự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2" name="Text Box 84"/>
            <p:cNvSpPr txBox="1">
              <a:spLocks noChangeArrowheads="1"/>
            </p:cNvSpPr>
            <p:nvPr/>
          </p:nvSpPr>
          <p:spPr bwMode="gray">
            <a:xfrm rot="3925970">
              <a:off x="4648" y="2695"/>
              <a:ext cx="1087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Thiết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kế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Trang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trí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78933" name="Text Box 85"/>
          <p:cNvSpPr txBox="1">
            <a:spLocks noChangeArrowheads="1"/>
          </p:cNvSpPr>
          <p:nvPr/>
        </p:nvSpPr>
        <p:spPr bwMode="auto">
          <a:xfrm>
            <a:off x="746125" y="1795463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30/4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4" name="Text Box 86"/>
          <p:cNvSpPr txBox="1">
            <a:spLocks noChangeArrowheads="1"/>
          </p:cNvSpPr>
          <p:nvPr/>
        </p:nvSpPr>
        <p:spPr bwMode="auto">
          <a:xfrm>
            <a:off x="2736850" y="1795463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01/8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5" name="Text Box 87"/>
          <p:cNvSpPr txBox="1">
            <a:spLocks noChangeArrowheads="1"/>
          </p:cNvSpPr>
          <p:nvPr/>
        </p:nvSpPr>
        <p:spPr bwMode="auto">
          <a:xfrm>
            <a:off x="4718050" y="1795463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01</a:t>
            </a:r>
            <a:r>
              <a:rPr lang="en-US" sz="2400" b="1" dirty="0" smtClean="0">
                <a:latin typeface="Verdana" pitchFamily="34" charset="0"/>
              </a:rPr>
              <a:t>/9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6" name="Text Box 88"/>
          <p:cNvSpPr txBox="1">
            <a:spLocks noChangeArrowheads="1"/>
          </p:cNvSpPr>
          <p:nvPr/>
        </p:nvSpPr>
        <p:spPr bwMode="auto">
          <a:xfrm>
            <a:off x="6705600" y="1752600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30/9</a:t>
            </a:r>
            <a:endParaRPr lang="en-US" sz="2400" b="1" dirty="0">
              <a:latin typeface="Verdana" pitchFamily="34" charset="0"/>
            </a:endParaRPr>
          </a:p>
        </p:txBody>
      </p:sp>
      <p:cxnSp>
        <p:nvCxnSpPr>
          <p:cNvPr id="78937" name="AutoShape 89"/>
          <p:cNvCxnSpPr>
            <a:cxnSpLocks noChangeShapeType="1"/>
            <a:stCxn id="78933" idx="3"/>
            <a:endCxn id="78934" idx="1"/>
          </p:cNvCxnSpPr>
          <p:nvPr/>
        </p:nvCxnSpPr>
        <p:spPr bwMode="auto">
          <a:xfrm>
            <a:off x="1801222" y="2026296"/>
            <a:ext cx="93562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938" name="AutoShape 90"/>
          <p:cNvCxnSpPr>
            <a:cxnSpLocks noChangeShapeType="1"/>
            <a:stCxn id="78934" idx="3"/>
            <a:endCxn id="78935" idx="1"/>
          </p:cNvCxnSpPr>
          <p:nvPr/>
        </p:nvCxnSpPr>
        <p:spPr bwMode="auto">
          <a:xfrm>
            <a:off x="3791947" y="2026296"/>
            <a:ext cx="926103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939" name="AutoShape 91"/>
          <p:cNvCxnSpPr>
            <a:cxnSpLocks noChangeShapeType="1"/>
            <a:stCxn id="78935" idx="3"/>
            <a:endCxn id="78936" idx="1"/>
          </p:cNvCxnSpPr>
          <p:nvPr/>
        </p:nvCxnSpPr>
        <p:spPr bwMode="auto">
          <a:xfrm flipV="1">
            <a:off x="5773147" y="1983433"/>
            <a:ext cx="932453" cy="428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438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045">
  <a:themeElements>
    <a:clrScheme name="c046TGp_road_diagram 1">
      <a:dk1>
        <a:srgbClr val="5F87D7"/>
      </a:dk1>
      <a:lt1>
        <a:srgbClr val="99CCFF"/>
      </a:lt1>
      <a:dk2>
        <a:srgbClr val="000066"/>
      </a:dk2>
      <a:lt2>
        <a:srgbClr val="FFFFFF"/>
      </a:lt2>
      <a:accent1>
        <a:srgbClr val="86C05A"/>
      </a:accent1>
      <a:accent2>
        <a:srgbClr val="33CCFF"/>
      </a:accent2>
      <a:accent3>
        <a:srgbClr val="AAAAB8"/>
      </a:accent3>
      <a:accent4>
        <a:srgbClr val="82AEDA"/>
      </a:accent4>
      <a:accent5>
        <a:srgbClr val="C3DCB5"/>
      </a:accent5>
      <a:accent6>
        <a:srgbClr val="2DB9E7"/>
      </a:accent6>
      <a:hlink>
        <a:srgbClr val="9999FF"/>
      </a:hlink>
      <a:folHlink>
        <a:srgbClr val="969696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046TGp_road_diagram 1">
        <a:dk1>
          <a:srgbClr val="5F87D7"/>
        </a:dk1>
        <a:lt1>
          <a:srgbClr val="99CCFF"/>
        </a:lt1>
        <a:dk2>
          <a:srgbClr val="000066"/>
        </a:dk2>
        <a:lt2>
          <a:srgbClr val="FFFFFF"/>
        </a:lt2>
        <a:accent1>
          <a:srgbClr val="86C05A"/>
        </a:accent1>
        <a:accent2>
          <a:srgbClr val="33CCFF"/>
        </a:accent2>
        <a:accent3>
          <a:srgbClr val="AAAAB8"/>
        </a:accent3>
        <a:accent4>
          <a:srgbClr val="82AEDA"/>
        </a:accent4>
        <a:accent5>
          <a:srgbClr val="C3DCB5"/>
        </a:accent5>
        <a:accent6>
          <a:srgbClr val="2DB9E7"/>
        </a:accent6>
        <a:hlink>
          <a:srgbClr val="9999FF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046TGp_road_diagram 2">
        <a:dk1>
          <a:srgbClr val="2032B8"/>
        </a:dk1>
        <a:lt1>
          <a:srgbClr val="99CCFF"/>
        </a:lt1>
        <a:dk2>
          <a:srgbClr val="1940BB"/>
        </a:dk2>
        <a:lt2>
          <a:srgbClr val="FFFFFF"/>
        </a:lt2>
        <a:accent1>
          <a:srgbClr val="86C05A"/>
        </a:accent1>
        <a:accent2>
          <a:srgbClr val="9999FF"/>
        </a:accent2>
        <a:accent3>
          <a:srgbClr val="ABAFDA"/>
        </a:accent3>
        <a:accent4>
          <a:srgbClr val="82AEDA"/>
        </a:accent4>
        <a:accent5>
          <a:srgbClr val="C3DCB5"/>
        </a:accent5>
        <a:accent6>
          <a:srgbClr val="8A8AE7"/>
        </a:accent6>
        <a:hlink>
          <a:srgbClr val="0099CC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046TGp_road_diagram 3">
        <a:dk1>
          <a:srgbClr val="31A6E1"/>
        </a:dk1>
        <a:lt1>
          <a:srgbClr val="99CCFF"/>
        </a:lt1>
        <a:dk2>
          <a:srgbClr val="095C7D"/>
        </a:dk2>
        <a:lt2>
          <a:srgbClr val="FFFFFF"/>
        </a:lt2>
        <a:accent1>
          <a:srgbClr val="3961E1"/>
        </a:accent1>
        <a:accent2>
          <a:srgbClr val="9999FF"/>
        </a:accent2>
        <a:accent3>
          <a:srgbClr val="AAB5BF"/>
        </a:accent3>
        <a:accent4>
          <a:srgbClr val="82AEDA"/>
        </a:accent4>
        <a:accent5>
          <a:srgbClr val="AEB7EE"/>
        </a:accent5>
        <a:accent6>
          <a:srgbClr val="8A8AE7"/>
        </a:accent6>
        <a:hlink>
          <a:srgbClr val="009999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1256</TotalTime>
  <Words>1892</Words>
  <Application>Microsoft Office PowerPoint</Application>
  <PresentationFormat>On-screen Show (4:3)</PresentationFormat>
  <Paragraphs>199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Verdana</vt:lpstr>
      <vt:lpstr>Wingdings</vt:lpstr>
      <vt:lpstr>Template 045</vt:lpstr>
      <vt:lpstr>HỘI THẢO KHOA HỌC 2019</vt:lpstr>
      <vt:lpstr>BÁO CÁO CHUẨN BỊ HỘI THẢO KHOA HỌC 2019</vt:lpstr>
      <vt:lpstr>MỤC TIÊU HỘI THẢO KHOA HỌC</vt:lpstr>
      <vt:lpstr>THÀNH PHẦN THAM DỰ, TỔ CHỨC</vt:lpstr>
      <vt:lpstr>CÁC NHÀ KHOA HỌC CỐ VẤN NỘI DUNG</vt:lpstr>
      <vt:lpstr>KINH PHÍ TỔ CHỨC VÀ TÀI TRỢ </vt:lpstr>
      <vt:lpstr>CHỦ ĐỀ TRỌNG TÂM VIẾT BÀI</vt:lpstr>
      <vt:lpstr>KẾ HOẠCH DỰ KIẾN</vt:lpstr>
      <vt:lpstr>KẾ HOẠCH DỰ KIẾN</vt:lpstr>
      <vt:lpstr>KẾ HOẠCH DỰ KIẾN</vt:lpstr>
      <vt:lpstr>KẾ HOẠCH DỰ KIẾN</vt:lpstr>
      <vt:lpstr>KẾ HOẠCH DỰ KIẾN</vt:lpstr>
      <vt:lpstr>CÁC MỐC THỜI GIAN QUAN TRỌNG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Sky123.Org</dc:creator>
  <cp:lastModifiedBy>Windows User</cp:lastModifiedBy>
  <cp:revision>107</cp:revision>
  <cp:lastPrinted>2018-08-02T05:02:51Z</cp:lastPrinted>
  <dcterms:created xsi:type="dcterms:W3CDTF">2018-08-01T04:04:52Z</dcterms:created>
  <dcterms:modified xsi:type="dcterms:W3CDTF">2019-05-02T06:52:13Z</dcterms:modified>
</cp:coreProperties>
</file>